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84" r:id="rId5"/>
    <p:sldId id="259" r:id="rId6"/>
    <p:sldId id="290" r:id="rId7"/>
    <p:sldId id="288" r:id="rId8"/>
    <p:sldId id="263" r:id="rId9"/>
    <p:sldId id="289" r:id="rId10"/>
    <p:sldId id="267" r:id="rId11"/>
    <p:sldId id="264" r:id="rId12"/>
    <p:sldId id="291" r:id="rId13"/>
    <p:sldId id="266" r:id="rId14"/>
    <p:sldId id="292" r:id="rId15"/>
    <p:sldId id="293" r:id="rId16"/>
    <p:sldId id="295" r:id="rId17"/>
    <p:sldId id="268" r:id="rId18"/>
    <p:sldId id="261" r:id="rId19"/>
    <p:sldId id="296" r:id="rId20"/>
    <p:sldId id="273" r:id="rId21"/>
    <p:sldId id="270" r:id="rId22"/>
    <p:sldId id="297" r:id="rId23"/>
    <p:sldId id="298" r:id="rId24"/>
    <p:sldId id="272" r:id="rId25"/>
    <p:sldId id="279" r:id="rId26"/>
    <p:sldId id="260" r:id="rId27"/>
    <p:sldId id="299" r:id="rId28"/>
    <p:sldId id="282" r:id="rId29"/>
    <p:sldId id="271" r:id="rId30"/>
    <p:sldId id="300" r:id="rId31"/>
    <p:sldId id="269" r:id="rId32"/>
    <p:sldId id="280" r:id="rId33"/>
    <p:sldId id="262" r:id="rId34"/>
    <p:sldId id="265" r:id="rId35"/>
    <p:sldId id="281" r:id="rId36"/>
    <p:sldId id="301" r:id="rId37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AE9"/>
    <a:srgbClr val="FCFCFC"/>
    <a:srgbClr val="CCD0D1"/>
    <a:srgbClr val="D7D9E1"/>
    <a:srgbClr val="D5D8E3"/>
    <a:srgbClr val="DADBDE"/>
    <a:srgbClr val="D9DDE7"/>
    <a:srgbClr val="ECECEC"/>
    <a:srgbClr val="E2E2E2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438" y="96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2016/3/15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1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496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1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4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2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1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9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06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76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66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4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22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39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6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18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6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8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66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0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63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382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894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CCD0D1"/>
              </a:gs>
              <a:gs pos="49200">
                <a:srgbClr val="E8EAE9"/>
              </a:gs>
              <a:gs pos="100000">
                <a:srgbClr val="FCFCFC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7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6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71" y="197982"/>
            <a:ext cx="913458" cy="28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5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35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383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7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695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276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0458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654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846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94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519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47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pPr>
                <a:defRPr/>
              </a:pPr>
              <a:t>2016/3/15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2016/3/15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180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2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1" y="0"/>
            <a:ext cx="9274221" cy="514349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128"/>
            <a:ext cx="9252520" cy="18333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7854"/>
            <a:ext cx="9252520" cy="1636776"/>
          </a:xfrm>
          <a:prstGeom prst="rect">
            <a:avLst/>
          </a:prstGeom>
        </p:spPr>
      </p:pic>
      <p:pic>
        <p:nvPicPr>
          <p:cNvPr id="6" name="图片 5" hidden="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1" y="3300784"/>
            <a:ext cx="9144000" cy="1833372"/>
          </a:xfrm>
          <a:prstGeom prst="rect">
            <a:avLst/>
          </a:prstGeom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139952" y="3363838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555776" y="2355726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创业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商业融资计划书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2555776" y="1707654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LilyUPC" pitchFamily="34" charset="-34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solidFill>
                <a:schemeClr val="accent2">
                  <a:lumMod val="60000"/>
                  <a:lumOff val="40000"/>
                </a:schemeClr>
              </a:solidFill>
              <a:latin typeface="LilyUPC" pitchFamily="34" charset="-34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6056" y="-30857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0679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450661" y="470202"/>
            <a:ext cx="343825" cy="309997"/>
            <a:chOff x="4634991" y="2138335"/>
            <a:chExt cx="428348" cy="386204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09900" y="470202"/>
            <a:ext cx="343825" cy="309997"/>
            <a:chOff x="5076056" y="2138335"/>
            <a:chExt cx="428348" cy="38620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69139" y="470202"/>
            <a:ext cx="343825" cy="309997"/>
            <a:chOff x="5557128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28378" y="470202"/>
            <a:ext cx="343825" cy="309997"/>
            <a:chOff x="6068610" y="2138335"/>
            <a:chExt cx="428348" cy="38620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87616" y="470202"/>
            <a:ext cx="343825" cy="309997"/>
            <a:chOff x="6623914" y="2138335"/>
            <a:chExt cx="428348" cy="386204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15616" y="339502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1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9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6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 animBg="1"/>
      <p:bldP spid="2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1" name="文本框 9"/>
          <p:cNvSpPr txBox="1"/>
          <p:nvPr/>
        </p:nvSpPr>
        <p:spPr>
          <a:xfrm>
            <a:off x="843186" y="2982445"/>
            <a:ext cx="127812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02516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193566" y="2229020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62264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848830" y="223303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22012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4429776" y="2172795"/>
            <a:ext cx="526068" cy="52080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>
            <a:off x="581760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034180" y="219775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741508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7633681" y="2162208"/>
            <a:ext cx="508174" cy="48784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43186" y="3356724"/>
            <a:ext cx="127812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公司与团队介绍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2233538" y="2979698"/>
            <a:ext cx="172358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2573307" y="3353977"/>
            <a:ext cx="104404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3887179" y="2982445"/>
            <a:ext cx="161126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4057049" y="3356724"/>
            <a:ext cx="127152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产品及运营方法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5589291" y="2982445"/>
            <a:ext cx="140199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5737099" y="3356724"/>
            <a:ext cx="110638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长期的战略目标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7131861" y="2982445"/>
            <a:ext cx="15118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7293087" y="3356724"/>
            <a:ext cx="118936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融资与资本运作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89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28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6" grpId="0" animBg="1"/>
      <p:bldP spid="25" grpId="0" animBg="1"/>
      <p:bldP spid="27" grpId="0" animBg="1"/>
      <p:bldP spid="29" grpId="0" animBg="1"/>
      <p:bldP spid="30" grpId="0" animBg="1"/>
      <p:bldP spid="36" grpId="0" animBg="1"/>
      <p:bldP spid="37" grpId="0" animBg="1"/>
      <p:bldP spid="40" grpId="0" animBg="1"/>
      <p:bldP spid="41" grpId="0" animBg="1"/>
      <p:bldP spid="50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" y="0"/>
            <a:ext cx="9144000" cy="51435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3427068" y="2944120"/>
            <a:ext cx="22898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140337" y="1915302"/>
            <a:ext cx="863324" cy="5928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核心成员介绍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6" y="4434086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0337" y="123478"/>
            <a:ext cx="70051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5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67544" y="911099"/>
            <a:ext cx="3312368" cy="245273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051720" y="3125475"/>
            <a:ext cx="1930747" cy="13184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55976" y="771550"/>
            <a:ext cx="410445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模板使用指南</a:t>
            </a:r>
            <a:r>
              <a:rPr lang="zh-CN" altLang="en-US" sz="1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（用您的公司概述文字替代这段）</a:t>
            </a:r>
            <a:endParaRPr lang="en-US" altLang="zh-CN" sz="12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  <a:t/>
            </a:r>
            <a:b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</a:b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如需更换色彩，请在主题色（设计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自定义）中进行更改，如自定义下未显示本模板使用的色彩，请新建主题色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保存 本模板色彩后再进行编辑。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关于内容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本模版具备基本构架，合理美观的编排好了现成的图文位置，结合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本企业的具体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情况更换即可，方便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实用。版块结构可根据具体实用情况将前后秩序重新排列使用，同一版面形式可以复制重复使用以增加相关性内容。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关于图片：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图片添加有两种方式，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一使用 右键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其二在 形状填充下选择“图片”形式进行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填充。图片如变形或更改尺寸，需用剪裁工具进行调整。文中使用的图片请根据您的具体内容或需求进行更换。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公司简介</a:t>
            </a:r>
            <a:endParaRPr lang="zh-CN" altLang="en-US" dirty="0"/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6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团队介绍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83380" y="2289258"/>
            <a:ext cx="4311270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团队是指拥有共同目标，并且具有不同能力的一小群人有意识的协调行为或力的系统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，这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群人就如同人的五官一样，共同协作维持一个人的生存，缺一不可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是一支专业的团队。我们的成员拥有多年的信息安全专业技术背景，来自国内知名安全公司的一线骨干。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是一支年轻的团队。我们的平均年龄仅有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是一支专注的团队。我们坚信，安全的品牌源自客户的信任。只有专注，才能做好安全。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是一支有梦想的团队。我们来自五湖四海，因为一个共同的梦想：做一家真正优秀的信息安全企业，为客户提供最可靠的互联网安全防护。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4" name="矩形 3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2675" y="1078962"/>
            <a:ext cx="988604" cy="988604"/>
            <a:chOff x="2341107" y="1055984"/>
            <a:chExt cx="988604" cy="988604"/>
          </a:xfrm>
        </p:grpSpPr>
        <p:sp>
          <p:nvSpPr>
            <p:cNvPr id="6" name="椭圆 5"/>
            <p:cNvSpPr/>
            <p:nvPr/>
          </p:nvSpPr>
          <p:spPr>
            <a:xfrm>
              <a:off x="234110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2411812" y="1334843"/>
              <a:ext cx="8471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9650" y="1078962"/>
            <a:ext cx="988604" cy="988604"/>
            <a:chOff x="3498082" y="1055984"/>
            <a:chExt cx="988604" cy="988604"/>
          </a:xfrm>
        </p:grpSpPr>
        <p:sp>
          <p:nvSpPr>
            <p:cNvPr id="10" name="椭圆 9"/>
            <p:cNvSpPr/>
            <p:nvPr/>
          </p:nvSpPr>
          <p:spPr>
            <a:xfrm>
              <a:off x="3498082" y="1055984"/>
              <a:ext cx="988604" cy="9886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33"/>
            <p:cNvSpPr>
              <a:spLocks noChangeArrowheads="1"/>
            </p:cNvSpPr>
            <p:nvPr/>
          </p:nvSpPr>
          <p:spPr bwMode="auto">
            <a:xfrm>
              <a:off x="3602318" y="1334843"/>
              <a:ext cx="78013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6625" y="1078962"/>
            <a:ext cx="988604" cy="988604"/>
            <a:chOff x="4655057" y="1055984"/>
            <a:chExt cx="988604" cy="988604"/>
          </a:xfrm>
        </p:grpSpPr>
        <p:sp>
          <p:nvSpPr>
            <p:cNvPr id="15" name="椭圆 14"/>
            <p:cNvSpPr/>
            <p:nvPr/>
          </p:nvSpPr>
          <p:spPr>
            <a:xfrm>
              <a:off x="4655057" y="1055984"/>
              <a:ext cx="988604" cy="9886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3"/>
            <p:cNvSpPr>
              <a:spLocks noChangeArrowheads="1"/>
            </p:cNvSpPr>
            <p:nvPr/>
          </p:nvSpPr>
          <p:spPr bwMode="auto">
            <a:xfrm>
              <a:off x="4741647" y="1396398"/>
              <a:ext cx="81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3599" y="1078962"/>
            <a:ext cx="988604" cy="988604"/>
            <a:chOff x="5812031" y="1055984"/>
            <a:chExt cx="988604" cy="988604"/>
          </a:xfrm>
        </p:grpSpPr>
        <p:sp>
          <p:nvSpPr>
            <p:cNvPr id="20" name="椭圆 19"/>
            <p:cNvSpPr/>
            <p:nvPr/>
          </p:nvSpPr>
          <p:spPr>
            <a:xfrm>
              <a:off x="5812031" y="1055984"/>
              <a:ext cx="988604" cy="9886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33"/>
            <p:cNvSpPr>
              <a:spLocks noChangeArrowheads="1"/>
            </p:cNvSpPr>
            <p:nvPr/>
          </p:nvSpPr>
          <p:spPr bwMode="auto">
            <a:xfrm>
              <a:off x="6013961" y="1242510"/>
              <a:ext cx="58474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方正兰亭特黑_GBK" pitchFamily="2" charset="-122"/>
                  <a:ea typeface="方正兰亭特黑_GBK" pitchFamily="2" charset="-122"/>
                </a:rPr>
                <a:t>行动力强</a:t>
              </a:r>
              <a:endParaRPr lang="zh-CN" altLang="en-US" sz="2000" dirty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endParaRPr>
            </a:p>
          </p:txBody>
        </p:sp>
      </p:grpSp>
      <p:sp>
        <p:nvSpPr>
          <p:cNvPr id="23" name="斜纹 22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斜纹 23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61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核心成员介绍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610636" y="1203598"/>
            <a:ext cx="2047089" cy="3096344"/>
          </a:xfrm>
          <a:prstGeom prst="roundRect">
            <a:avLst>
              <a:gd name="adj" fmla="val 400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7" b="-46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94431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10712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433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69348" y="1203598"/>
            <a:ext cx="2047089" cy="3096344"/>
          </a:xfrm>
          <a:prstGeom prst="roundRect">
            <a:avLst>
              <a:gd name="adj" fmla="val 327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60" r="-33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794431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94432" y="3352314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2794430" y="3352314"/>
            <a:ext cx="1462267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71895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94432" y="3597661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13"/>
          <p:cNvSpPr/>
          <p:nvPr/>
        </p:nvSpPr>
        <p:spPr>
          <a:xfrm>
            <a:off x="2794430" y="3597661"/>
            <a:ext cx="1639973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871895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432" y="3843008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2794432" y="3843008"/>
            <a:ext cx="1268306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71895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94432" y="4088356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794432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71895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3307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929588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13309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3307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308" y="3352314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6913306" y="3352314"/>
            <a:ext cx="154178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990771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308" y="3597661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6913306" y="3597661"/>
            <a:ext cx="1462267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990771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308" y="3843008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6913308" y="3843008"/>
            <a:ext cx="1619132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90771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13308" y="4088356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边形 35"/>
          <p:cNvSpPr/>
          <p:nvPr/>
        </p:nvSpPr>
        <p:spPr>
          <a:xfrm>
            <a:off x="6913308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90771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5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build="p"/>
      <p:bldP spid="6" grpId="0" build="p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build="p"/>
      <p:bldP spid="23" grpId="0" build="p"/>
      <p:bldP spid="24" grpId="0" build="p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主要人员构成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834850" y="3269662"/>
            <a:ext cx="1418020" cy="378346"/>
            <a:chOff x="1280133" y="2641600"/>
            <a:chExt cx="1773057" cy="473075"/>
          </a:xfrm>
        </p:grpSpPr>
        <p:sp>
          <p:nvSpPr>
            <p:cNvPr id="13" name="圆角矩形 1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 smtClean="0"/>
                <a:t>职务名称</a:t>
              </a:r>
              <a:endParaRPr lang="zh-CN" altLang="en-US" sz="1200" dirty="0"/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834850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3780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852342" y="3269662"/>
            <a:ext cx="1418020" cy="378346"/>
            <a:chOff x="1280133" y="2641600"/>
            <a:chExt cx="1773057" cy="473075"/>
          </a:xfrm>
        </p:grpSpPr>
        <p:sp>
          <p:nvSpPr>
            <p:cNvPr id="46" name="圆角矩形 45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8"/>
          <p:cNvSpPr/>
          <p:nvPr/>
        </p:nvSpPr>
        <p:spPr>
          <a:xfrm>
            <a:off x="2852342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841272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69834" y="3269662"/>
            <a:ext cx="1418020" cy="378346"/>
            <a:chOff x="1280133" y="2641600"/>
            <a:chExt cx="1773057" cy="473075"/>
          </a:xfrm>
        </p:grpSpPr>
        <p:sp>
          <p:nvSpPr>
            <p:cNvPr id="53" name="圆角矩形 5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8"/>
          <p:cNvSpPr/>
          <p:nvPr/>
        </p:nvSpPr>
        <p:spPr>
          <a:xfrm>
            <a:off x="4869834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078" t="-4941" r="-37334" b="-1108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858764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887326" y="3269662"/>
            <a:ext cx="1418020" cy="378346"/>
            <a:chOff x="1280133" y="2641600"/>
            <a:chExt cx="1773057" cy="473075"/>
          </a:xfrm>
        </p:grpSpPr>
        <p:sp>
          <p:nvSpPr>
            <p:cNvPr id="60" name="圆角矩形 59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8"/>
          <p:cNvSpPr/>
          <p:nvPr/>
        </p:nvSpPr>
        <p:spPr>
          <a:xfrm>
            <a:off x="6887326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536" r="-12446" b="-38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876256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8"/>
          <p:cNvSpPr/>
          <p:nvPr/>
        </p:nvSpPr>
        <p:spPr>
          <a:xfrm>
            <a:off x="764788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>
            <a:off x="2782280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799772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8"/>
          <p:cNvSpPr/>
          <p:nvPr/>
        </p:nvSpPr>
        <p:spPr>
          <a:xfrm>
            <a:off x="6817263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44" grpId="0" animBg="1"/>
      <p:bldP spid="45" grpId="0"/>
      <p:bldP spid="51" grpId="0" animBg="1"/>
      <p:bldP spid="52" grpId="0"/>
      <p:bldP spid="58" grpId="0" animBg="1"/>
      <p:bldP spid="59" grpId="0"/>
      <p:bldP spid="63" grpId="0" animBg="1"/>
      <p:bldP spid="65" grpId="0" animBg="1"/>
      <p:bldP spid="66" grpId="0" animBg="1"/>
      <p:bldP spid="67" grpId="0" animBg="1"/>
      <p:bldP spid="32" grpId="0" build="p"/>
      <p:bldP spid="33" grpId="0" build="p"/>
      <p:bldP spid="34" grpId="0" build="p"/>
      <p:bldP spid="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组织架构</a:t>
            </a:r>
            <a:endParaRPr lang="zh-CN" altLang="en-US" dirty="0"/>
          </a:p>
        </p:txBody>
      </p:sp>
      <p:sp>
        <p:nvSpPr>
          <p:cNvPr id="360" name="Line 359"/>
          <p:cNvSpPr>
            <a:spLocks noChangeShapeType="1"/>
          </p:cNvSpPr>
          <p:nvPr/>
        </p:nvSpPr>
        <p:spPr bwMode="auto">
          <a:xfrm>
            <a:off x="4376738" y="1122363"/>
            <a:ext cx="0" cy="227013"/>
          </a:xfrm>
          <a:prstGeom prst="line">
            <a:avLst/>
          </a:prstGeom>
          <a:noFill/>
          <a:ln w="5" cap="flat">
            <a:solidFill>
              <a:srgbClr val="24211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2579688" y="1557338"/>
            <a:ext cx="3843337" cy="227013"/>
            <a:chOff x="2579688" y="1557338"/>
            <a:chExt cx="3843337" cy="227013"/>
          </a:xfrm>
        </p:grpSpPr>
        <p:sp>
          <p:nvSpPr>
            <p:cNvPr id="361" name="Line 360"/>
            <p:cNvSpPr>
              <a:spLocks noChangeShapeType="1"/>
            </p:cNvSpPr>
            <p:nvPr/>
          </p:nvSpPr>
          <p:spPr bwMode="auto">
            <a:xfrm>
              <a:off x="4376738" y="1557338"/>
              <a:ext cx="0" cy="2270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Line 361"/>
            <p:cNvSpPr>
              <a:spLocks noChangeShapeType="1"/>
            </p:cNvSpPr>
            <p:nvPr/>
          </p:nvSpPr>
          <p:spPr bwMode="auto">
            <a:xfrm>
              <a:off x="2579688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Line 362"/>
            <p:cNvSpPr>
              <a:spLocks noChangeShapeType="1"/>
            </p:cNvSpPr>
            <p:nvPr/>
          </p:nvSpPr>
          <p:spPr bwMode="auto">
            <a:xfrm>
              <a:off x="6423025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Line 363"/>
            <p:cNvSpPr>
              <a:spLocks noChangeShapeType="1"/>
            </p:cNvSpPr>
            <p:nvPr/>
          </p:nvSpPr>
          <p:spPr bwMode="auto">
            <a:xfrm>
              <a:off x="2579688" y="1671638"/>
              <a:ext cx="384175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1768475" y="1989139"/>
            <a:ext cx="1820863" cy="280987"/>
            <a:chOff x="1768475" y="1989139"/>
            <a:chExt cx="1820863" cy="280987"/>
          </a:xfrm>
        </p:grpSpPr>
        <p:sp>
          <p:nvSpPr>
            <p:cNvPr id="365" name="Line 364"/>
            <p:cNvSpPr>
              <a:spLocks noChangeShapeType="1"/>
            </p:cNvSpPr>
            <p:nvPr/>
          </p:nvSpPr>
          <p:spPr bwMode="auto">
            <a:xfrm>
              <a:off x="2579688" y="1989139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Line 367"/>
            <p:cNvSpPr>
              <a:spLocks noChangeShapeType="1"/>
            </p:cNvSpPr>
            <p:nvPr/>
          </p:nvSpPr>
          <p:spPr bwMode="auto">
            <a:xfrm>
              <a:off x="1768475" y="2128838"/>
              <a:ext cx="18161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Line 368"/>
            <p:cNvSpPr>
              <a:spLocks noChangeShapeType="1"/>
            </p:cNvSpPr>
            <p:nvPr/>
          </p:nvSpPr>
          <p:spPr bwMode="auto">
            <a:xfrm>
              <a:off x="1768475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Line 369"/>
            <p:cNvSpPr>
              <a:spLocks noChangeShapeType="1"/>
            </p:cNvSpPr>
            <p:nvPr/>
          </p:nvSpPr>
          <p:spPr bwMode="auto">
            <a:xfrm>
              <a:off x="2227263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Line 370"/>
            <p:cNvSpPr>
              <a:spLocks noChangeShapeType="1"/>
            </p:cNvSpPr>
            <p:nvPr/>
          </p:nvSpPr>
          <p:spPr bwMode="auto">
            <a:xfrm>
              <a:off x="290988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Line 371"/>
            <p:cNvSpPr>
              <a:spLocks noChangeShapeType="1"/>
            </p:cNvSpPr>
            <p:nvPr/>
          </p:nvSpPr>
          <p:spPr bwMode="auto">
            <a:xfrm>
              <a:off x="35893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2" name="组合 521"/>
          <p:cNvGrpSpPr/>
          <p:nvPr/>
        </p:nvGrpSpPr>
        <p:grpSpPr>
          <a:xfrm>
            <a:off x="4287838" y="1989138"/>
            <a:ext cx="690563" cy="280988"/>
            <a:chOff x="4287838" y="1989138"/>
            <a:chExt cx="690563" cy="280988"/>
          </a:xfrm>
        </p:grpSpPr>
        <p:sp>
          <p:nvSpPr>
            <p:cNvPr id="367" name="Line 366"/>
            <p:cNvSpPr>
              <a:spLocks noChangeShapeType="1"/>
            </p:cNvSpPr>
            <p:nvPr/>
          </p:nvSpPr>
          <p:spPr bwMode="auto">
            <a:xfrm>
              <a:off x="4376738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Line 372"/>
            <p:cNvSpPr>
              <a:spLocks noChangeShapeType="1"/>
            </p:cNvSpPr>
            <p:nvPr/>
          </p:nvSpPr>
          <p:spPr bwMode="auto">
            <a:xfrm>
              <a:off x="428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Line 373"/>
            <p:cNvSpPr>
              <a:spLocks noChangeShapeType="1"/>
            </p:cNvSpPr>
            <p:nvPr/>
          </p:nvSpPr>
          <p:spPr bwMode="auto">
            <a:xfrm>
              <a:off x="4978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Line 378"/>
            <p:cNvSpPr>
              <a:spLocks noChangeShapeType="1"/>
            </p:cNvSpPr>
            <p:nvPr/>
          </p:nvSpPr>
          <p:spPr bwMode="auto">
            <a:xfrm>
              <a:off x="4287838" y="2128838"/>
              <a:ext cx="69056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556250" y="1989138"/>
            <a:ext cx="1952625" cy="280988"/>
            <a:chOff x="5556250" y="1989138"/>
            <a:chExt cx="1952625" cy="280988"/>
          </a:xfrm>
        </p:grpSpPr>
        <p:sp>
          <p:nvSpPr>
            <p:cNvPr id="366" name="Line 365"/>
            <p:cNvSpPr>
              <a:spLocks noChangeShapeType="1"/>
            </p:cNvSpPr>
            <p:nvPr/>
          </p:nvSpPr>
          <p:spPr bwMode="auto">
            <a:xfrm>
              <a:off x="6423025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Line 374"/>
            <p:cNvSpPr>
              <a:spLocks noChangeShapeType="1"/>
            </p:cNvSpPr>
            <p:nvPr/>
          </p:nvSpPr>
          <p:spPr bwMode="auto">
            <a:xfrm>
              <a:off x="555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Line 375"/>
            <p:cNvSpPr>
              <a:spLocks noChangeShapeType="1"/>
            </p:cNvSpPr>
            <p:nvPr/>
          </p:nvSpPr>
          <p:spPr bwMode="auto">
            <a:xfrm>
              <a:off x="6121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Line 376"/>
            <p:cNvSpPr>
              <a:spLocks noChangeShapeType="1"/>
            </p:cNvSpPr>
            <p:nvPr/>
          </p:nvSpPr>
          <p:spPr bwMode="auto">
            <a:xfrm>
              <a:off x="68199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Line 377"/>
            <p:cNvSpPr>
              <a:spLocks noChangeShapeType="1"/>
            </p:cNvSpPr>
            <p:nvPr/>
          </p:nvSpPr>
          <p:spPr bwMode="auto">
            <a:xfrm>
              <a:off x="75057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Line 379"/>
            <p:cNvSpPr>
              <a:spLocks noChangeShapeType="1"/>
            </p:cNvSpPr>
            <p:nvPr/>
          </p:nvSpPr>
          <p:spPr bwMode="auto">
            <a:xfrm>
              <a:off x="5556250" y="2128838"/>
              <a:ext cx="19526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1638300" y="3335339"/>
            <a:ext cx="5992813" cy="363537"/>
            <a:chOff x="1638300" y="3335339"/>
            <a:chExt cx="5992813" cy="363537"/>
          </a:xfrm>
        </p:grpSpPr>
        <p:sp>
          <p:nvSpPr>
            <p:cNvPr id="381" name="Line 380"/>
            <p:cNvSpPr>
              <a:spLocks noChangeShapeType="1"/>
            </p:cNvSpPr>
            <p:nvPr/>
          </p:nvSpPr>
          <p:spPr bwMode="auto">
            <a:xfrm>
              <a:off x="16383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Line 381"/>
            <p:cNvSpPr>
              <a:spLocks noChangeShapeType="1"/>
            </p:cNvSpPr>
            <p:nvPr/>
          </p:nvSpPr>
          <p:spPr bwMode="auto">
            <a:xfrm>
              <a:off x="16414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Line 382"/>
            <p:cNvSpPr>
              <a:spLocks noChangeShapeType="1"/>
            </p:cNvSpPr>
            <p:nvPr/>
          </p:nvSpPr>
          <p:spPr bwMode="auto">
            <a:xfrm>
              <a:off x="17684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Line 383"/>
            <p:cNvSpPr>
              <a:spLocks noChangeShapeType="1"/>
            </p:cNvSpPr>
            <p:nvPr/>
          </p:nvSpPr>
          <p:spPr bwMode="auto">
            <a:xfrm>
              <a:off x="18732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Line 384"/>
            <p:cNvSpPr>
              <a:spLocks noChangeShapeType="1"/>
            </p:cNvSpPr>
            <p:nvPr/>
          </p:nvSpPr>
          <p:spPr bwMode="auto">
            <a:xfrm>
              <a:off x="210502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Line 385"/>
            <p:cNvSpPr>
              <a:spLocks noChangeShapeType="1"/>
            </p:cNvSpPr>
            <p:nvPr/>
          </p:nvSpPr>
          <p:spPr bwMode="auto">
            <a:xfrm>
              <a:off x="2108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Line 386"/>
            <p:cNvSpPr>
              <a:spLocks noChangeShapeType="1"/>
            </p:cNvSpPr>
            <p:nvPr/>
          </p:nvSpPr>
          <p:spPr bwMode="auto">
            <a:xfrm>
              <a:off x="2235200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Line 387"/>
            <p:cNvSpPr>
              <a:spLocks noChangeShapeType="1"/>
            </p:cNvSpPr>
            <p:nvPr/>
          </p:nvSpPr>
          <p:spPr bwMode="auto">
            <a:xfrm>
              <a:off x="2339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Line 388"/>
            <p:cNvSpPr>
              <a:spLocks noChangeShapeType="1"/>
            </p:cNvSpPr>
            <p:nvPr/>
          </p:nvSpPr>
          <p:spPr bwMode="auto">
            <a:xfrm>
              <a:off x="25606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Line 389"/>
            <p:cNvSpPr>
              <a:spLocks noChangeShapeType="1"/>
            </p:cNvSpPr>
            <p:nvPr/>
          </p:nvSpPr>
          <p:spPr bwMode="auto">
            <a:xfrm>
              <a:off x="27924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Line 390"/>
            <p:cNvSpPr>
              <a:spLocks noChangeShapeType="1"/>
            </p:cNvSpPr>
            <p:nvPr/>
          </p:nvSpPr>
          <p:spPr bwMode="auto">
            <a:xfrm>
              <a:off x="29178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391"/>
            <p:cNvSpPr>
              <a:spLocks noChangeShapeType="1"/>
            </p:cNvSpPr>
            <p:nvPr/>
          </p:nvSpPr>
          <p:spPr bwMode="auto">
            <a:xfrm>
              <a:off x="30226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392"/>
            <p:cNvSpPr>
              <a:spLocks noChangeShapeType="1"/>
            </p:cNvSpPr>
            <p:nvPr/>
          </p:nvSpPr>
          <p:spPr bwMode="auto">
            <a:xfrm>
              <a:off x="2562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Line 393"/>
            <p:cNvSpPr>
              <a:spLocks noChangeShapeType="1"/>
            </p:cNvSpPr>
            <p:nvPr/>
          </p:nvSpPr>
          <p:spPr bwMode="auto">
            <a:xfrm>
              <a:off x="32527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Line 394"/>
            <p:cNvSpPr>
              <a:spLocks noChangeShapeType="1"/>
            </p:cNvSpPr>
            <p:nvPr/>
          </p:nvSpPr>
          <p:spPr bwMode="auto">
            <a:xfrm>
              <a:off x="3479800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Line 395"/>
            <p:cNvSpPr>
              <a:spLocks noChangeShapeType="1"/>
            </p:cNvSpPr>
            <p:nvPr/>
          </p:nvSpPr>
          <p:spPr bwMode="auto">
            <a:xfrm>
              <a:off x="3482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Line 396"/>
            <p:cNvSpPr>
              <a:spLocks noChangeShapeType="1"/>
            </p:cNvSpPr>
            <p:nvPr/>
          </p:nvSpPr>
          <p:spPr bwMode="auto">
            <a:xfrm>
              <a:off x="36099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Line 397"/>
            <p:cNvSpPr>
              <a:spLocks noChangeShapeType="1"/>
            </p:cNvSpPr>
            <p:nvPr/>
          </p:nvSpPr>
          <p:spPr bwMode="auto">
            <a:xfrm>
              <a:off x="37147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Line 398"/>
            <p:cNvSpPr>
              <a:spLocks noChangeShapeType="1"/>
            </p:cNvSpPr>
            <p:nvPr/>
          </p:nvSpPr>
          <p:spPr bwMode="auto">
            <a:xfrm>
              <a:off x="3940175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Line 399"/>
            <p:cNvSpPr>
              <a:spLocks noChangeShapeType="1"/>
            </p:cNvSpPr>
            <p:nvPr/>
          </p:nvSpPr>
          <p:spPr bwMode="auto">
            <a:xfrm>
              <a:off x="41703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Line 400"/>
            <p:cNvSpPr>
              <a:spLocks noChangeShapeType="1"/>
            </p:cNvSpPr>
            <p:nvPr/>
          </p:nvSpPr>
          <p:spPr bwMode="auto">
            <a:xfrm>
              <a:off x="4297363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Line 401"/>
            <p:cNvSpPr>
              <a:spLocks noChangeShapeType="1"/>
            </p:cNvSpPr>
            <p:nvPr/>
          </p:nvSpPr>
          <p:spPr bwMode="auto">
            <a:xfrm>
              <a:off x="44021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Line 402"/>
            <p:cNvSpPr>
              <a:spLocks noChangeShapeType="1"/>
            </p:cNvSpPr>
            <p:nvPr/>
          </p:nvSpPr>
          <p:spPr bwMode="auto">
            <a:xfrm>
              <a:off x="39417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Line 403"/>
            <p:cNvSpPr>
              <a:spLocks noChangeShapeType="1"/>
            </p:cNvSpPr>
            <p:nvPr/>
          </p:nvSpPr>
          <p:spPr bwMode="auto">
            <a:xfrm>
              <a:off x="46323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Line 404"/>
            <p:cNvSpPr>
              <a:spLocks noChangeShapeType="1"/>
            </p:cNvSpPr>
            <p:nvPr/>
          </p:nvSpPr>
          <p:spPr bwMode="auto">
            <a:xfrm>
              <a:off x="64722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Line 405"/>
            <p:cNvSpPr>
              <a:spLocks noChangeShapeType="1"/>
            </p:cNvSpPr>
            <p:nvPr/>
          </p:nvSpPr>
          <p:spPr bwMode="auto">
            <a:xfrm>
              <a:off x="67024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68294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6934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64738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71643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4868863" y="3557588"/>
              <a:ext cx="236537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48720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4999038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51038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01027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0134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6114257" y="3335339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6245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3914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3945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5215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6263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5321300" y="3557588"/>
              <a:ext cx="4699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53260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5559425" y="3338513"/>
              <a:ext cx="0" cy="3571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Line 425"/>
            <p:cNvSpPr>
              <a:spLocks noChangeShapeType="1"/>
            </p:cNvSpPr>
            <p:nvPr/>
          </p:nvSpPr>
          <p:spPr bwMode="auto">
            <a:xfrm>
              <a:off x="57864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3846513" y="1349376"/>
            <a:ext cx="1062038" cy="204788"/>
            <a:chOff x="3846513" y="1349376"/>
            <a:chExt cx="1062038" cy="204788"/>
          </a:xfrm>
        </p:grpSpPr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3846513" y="1349376"/>
              <a:ext cx="1062038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Rectangle 429"/>
            <p:cNvSpPr>
              <a:spLocks noChangeArrowheads="1"/>
            </p:cNvSpPr>
            <p:nvPr/>
          </p:nvSpPr>
          <p:spPr bwMode="auto">
            <a:xfrm>
              <a:off x="4156075" y="1367132"/>
              <a:ext cx="47942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总经理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3849688" y="1784351"/>
            <a:ext cx="1062038" cy="204788"/>
            <a:chOff x="3849688" y="1784351"/>
            <a:chExt cx="1062038" cy="204788"/>
          </a:xfrm>
        </p:grpSpPr>
        <p:sp>
          <p:nvSpPr>
            <p:cNvPr id="322" name="Rectangle 321"/>
            <p:cNvSpPr>
              <a:spLocks noChangeArrowheads="1"/>
            </p:cNvSpPr>
            <p:nvPr/>
          </p:nvSpPr>
          <p:spPr bwMode="auto">
            <a:xfrm>
              <a:off x="3849688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Rectangle 430"/>
            <p:cNvSpPr>
              <a:spLocks noChangeArrowheads="1"/>
            </p:cNvSpPr>
            <p:nvPr/>
          </p:nvSpPr>
          <p:spPr bwMode="auto">
            <a:xfrm>
              <a:off x="4086224" y="1802107"/>
              <a:ext cx="68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5891213" y="1784351"/>
            <a:ext cx="1062038" cy="204788"/>
            <a:chOff x="5891213" y="1784351"/>
            <a:chExt cx="1062038" cy="204788"/>
          </a:xfrm>
        </p:grpSpPr>
        <p:sp>
          <p:nvSpPr>
            <p:cNvPr id="323" name="Rectangle 322"/>
            <p:cNvSpPr>
              <a:spLocks noChangeArrowheads="1"/>
            </p:cNvSpPr>
            <p:nvPr/>
          </p:nvSpPr>
          <p:spPr bwMode="auto">
            <a:xfrm>
              <a:off x="5891213" y="1784351"/>
              <a:ext cx="1062038" cy="2047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Rectangle 431"/>
            <p:cNvSpPr>
              <a:spLocks noChangeArrowheads="1"/>
            </p:cNvSpPr>
            <p:nvPr/>
          </p:nvSpPr>
          <p:spPr bwMode="auto">
            <a:xfrm>
              <a:off x="6132513" y="1802107"/>
              <a:ext cx="64526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经营副总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2049463" y="1784351"/>
            <a:ext cx="1060450" cy="204788"/>
            <a:chOff x="2049463" y="1784351"/>
            <a:chExt cx="1060450" cy="204788"/>
          </a:xfrm>
        </p:grpSpPr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049463" y="1784351"/>
              <a:ext cx="1060450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Rectangle 432"/>
            <p:cNvSpPr>
              <a:spLocks noChangeArrowheads="1"/>
            </p:cNvSpPr>
            <p:nvPr/>
          </p:nvSpPr>
          <p:spPr bwMode="auto">
            <a:xfrm>
              <a:off x="2290763" y="1802107"/>
              <a:ext cx="61674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1641475" y="2270126"/>
            <a:ext cx="204788" cy="1065213"/>
            <a:chOff x="1641475" y="2270126"/>
            <a:chExt cx="204788" cy="1065213"/>
          </a:xfrm>
        </p:grpSpPr>
        <p:sp>
          <p:nvSpPr>
            <p:cNvPr id="324" name="Rectangle 323"/>
            <p:cNvSpPr>
              <a:spLocks noChangeArrowheads="1"/>
            </p:cNvSpPr>
            <p:nvPr/>
          </p:nvSpPr>
          <p:spPr bwMode="auto">
            <a:xfrm>
              <a:off x="16414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Rectangle 433"/>
            <p:cNvSpPr>
              <a:spLocks noChangeArrowheads="1"/>
            </p:cNvSpPr>
            <p:nvPr/>
          </p:nvSpPr>
          <p:spPr bwMode="auto">
            <a:xfrm>
              <a:off x="16592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研发部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2111375" y="2270126"/>
            <a:ext cx="204788" cy="1065213"/>
            <a:chOff x="2111375" y="2270126"/>
            <a:chExt cx="204788" cy="1065213"/>
          </a:xfrm>
        </p:grpSpPr>
        <p:sp>
          <p:nvSpPr>
            <p:cNvPr id="325" name="Rectangle 324"/>
            <p:cNvSpPr>
              <a:spLocks noChangeArrowheads="1"/>
            </p:cNvSpPr>
            <p:nvPr/>
          </p:nvSpPr>
          <p:spPr bwMode="auto">
            <a:xfrm>
              <a:off x="21113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Rectangle 434"/>
            <p:cNvSpPr>
              <a:spLocks noChangeArrowheads="1"/>
            </p:cNvSpPr>
            <p:nvPr/>
          </p:nvSpPr>
          <p:spPr bwMode="auto">
            <a:xfrm>
              <a:off x="21291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资料部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2805113" y="2270126"/>
            <a:ext cx="204788" cy="1065213"/>
            <a:chOff x="2805113" y="2270126"/>
            <a:chExt cx="204788" cy="1065213"/>
          </a:xfrm>
        </p:grpSpPr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280511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Rectangle 435"/>
            <p:cNvSpPr>
              <a:spLocks noChangeArrowheads="1"/>
            </p:cNvSpPr>
            <p:nvPr/>
          </p:nvSpPr>
          <p:spPr bwMode="auto">
            <a:xfrm>
              <a:off x="282286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3481388" y="2270126"/>
            <a:ext cx="206375" cy="1065213"/>
            <a:chOff x="3481388" y="2270126"/>
            <a:chExt cx="206375" cy="1065213"/>
          </a:xfrm>
        </p:grpSpPr>
        <p:sp>
          <p:nvSpPr>
            <p:cNvPr id="326" name="Rectangle 325"/>
            <p:cNvSpPr>
              <a:spLocks noChangeArrowheads="1"/>
            </p:cNvSpPr>
            <p:nvPr/>
          </p:nvSpPr>
          <p:spPr bwMode="auto">
            <a:xfrm>
              <a:off x="3481388" y="2270126"/>
              <a:ext cx="206375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436"/>
            <p:cNvSpPr>
              <a:spLocks noChangeArrowheads="1"/>
            </p:cNvSpPr>
            <p:nvPr/>
          </p:nvSpPr>
          <p:spPr bwMode="auto">
            <a:xfrm>
              <a:off x="3499937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4179888" y="2270126"/>
            <a:ext cx="204788" cy="1065213"/>
            <a:chOff x="4179888" y="2270126"/>
            <a:chExt cx="204788" cy="1065213"/>
          </a:xfrm>
        </p:grpSpPr>
        <p:sp>
          <p:nvSpPr>
            <p:cNvPr id="327" name="Rectangle 326"/>
            <p:cNvSpPr>
              <a:spLocks noChangeArrowheads="1"/>
            </p:cNvSpPr>
            <p:nvPr/>
          </p:nvSpPr>
          <p:spPr bwMode="auto">
            <a:xfrm>
              <a:off x="417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437"/>
            <p:cNvSpPr>
              <a:spLocks noChangeArrowheads="1"/>
            </p:cNvSpPr>
            <p:nvPr/>
          </p:nvSpPr>
          <p:spPr bwMode="auto">
            <a:xfrm>
              <a:off x="4197644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行政人事部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868863" y="2270126"/>
            <a:ext cx="204788" cy="1065213"/>
            <a:chOff x="4868863" y="2270126"/>
            <a:chExt cx="204788" cy="1065213"/>
          </a:xfrm>
        </p:grpSpPr>
        <p:sp>
          <p:nvSpPr>
            <p:cNvPr id="328" name="Rectangle 327"/>
            <p:cNvSpPr>
              <a:spLocks noChangeArrowheads="1"/>
            </p:cNvSpPr>
            <p:nvPr/>
          </p:nvSpPr>
          <p:spPr bwMode="auto">
            <a:xfrm>
              <a:off x="4868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438"/>
            <p:cNvSpPr>
              <a:spLocks noChangeArrowheads="1"/>
            </p:cNvSpPr>
            <p:nvPr/>
          </p:nvSpPr>
          <p:spPr bwMode="auto">
            <a:xfrm>
              <a:off x="4886619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信息管理部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5449888" y="2270126"/>
            <a:ext cx="204788" cy="1065213"/>
            <a:chOff x="5449888" y="2270126"/>
            <a:chExt cx="204788" cy="1065213"/>
          </a:xfrm>
        </p:grpSpPr>
        <p:sp>
          <p:nvSpPr>
            <p:cNvPr id="329" name="Rectangle 328"/>
            <p:cNvSpPr>
              <a:spLocks noChangeArrowheads="1"/>
            </p:cNvSpPr>
            <p:nvPr/>
          </p:nvSpPr>
          <p:spPr bwMode="auto">
            <a:xfrm>
              <a:off x="544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439"/>
            <p:cNvSpPr>
              <a:spLocks noChangeArrowheads="1"/>
            </p:cNvSpPr>
            <p:nvPr/>
          </p:nvSpPr>
          <p:spPr bwMode="auto">
            <a:xfrm>
              <a:off x="546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财务部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6011863" y="2270126"/>
            <a:ext cx="204788" cy="1065213"/>
            <a:chOff x="6011863" y="2270126"/>
            <a:chExt cx="204788" cy="1065213"/>
          </a:xfrm>
        </p:grpSpPr>
        <p:sp>
          <p:nvSpPr>
            <p:cNvPr id="330" name="Rectangle 329"/>
            <p:cNvSpPr>
              <a:spLocks noChangeArrowheads="1"/>
            </p:cNvSpPr>
            <p:nvPr/>
          </p:nvSpPr>
          <p:spPr bwMode="auto">
            <a:xfrm>
              <a:off x="6011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440"/>
            <p:cNvSpPr>
              <a:spLocks noChangeArrowheads="1"/>
            </p:cNvSpPr>
            <p:nvPr/>
          </p:nvSpPr>
          <p:spPr bwMode="auto">
            <a:xfrm>
              <a:off x="60296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6" name="组合 485"/>
          <p:cNvGrpSpPr/>
          <p:nvPr/>
        </p:nvGrpSpPr>
        <p:grpSpPr>
          <a:xfrm>
            <a:off x="6719888" y="2270126"/>
            <a:ext cx="204788" cy="1065213"/>
            <a:chOff x="6719888" y="2270126"/>
            <a:chExt cx="204788" cy="1065213"/>
          </a:xfrm>
        </p:grpSpPr>
        <p:sp>
          <p:nvSpPr>
            <p:cNvPr id="331" name="Rectangle 330"/>
            <p:cNvSpPr>
              <a:spLocks noChangeArrowheads="1"/>
            </p:cNvSpPr>
            <p:nvPr/>
          </p:nvSpPr>
          <p:spPr bwMode="auto">
            <a:xfrm>
              <a:off x="671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673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营销部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7396163" y="2270126"/>
            <a:ext cx="204788" cy="1065213"/>
            <a:chOff x="7396163" y="2270126"/>
            <a:chExt cx="204788" cy="1065213"/>
          </a:xfrm>
        </p:grpSpPr>
        <p:sp>
          <p:nvSpPr>
            <p:cNvPr id="332" name="Rectangle 331"/>
            <p:cNvSpPr>
              <a:spLocks noChangeArrowheads="1"/>
            </p:cNvSpPr>
            <p:nvPr/>
          </p:nvSpPr>
          <p:spPr bwMode="auto">
            <a:xfrm>
              <a:off x="73961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Rectangle 442"/>
            <p:cNvSpPr>
              <a:spLocks noChangeArrowheads="1"/>
            </p:cNvSpPr>
            <p:nvPr/>
          </p:nvSpPr>
          <p:spPr bwMode="auto">
            <a:xfrm>
              <a:off x="74139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国际部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7533532" y="3698876"/>
            <a:ext cx="174625" cy="908050"/>
            <a:chOff x="7533532" y="3698876"/>
            <a:chExt cx="174625" cy="908050"/>
          </a:xfrm>
        </p:grpSpPr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7533532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7543900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加工部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304088" y="3698876"/>
            <a:ext cx="174625" cy="908050"/>
            <a:chOff x="7304088" y="3698876"/>
            <a:chExt cx="174625" cy="908050"/>
          </a:xfrm>
        </p:grpSpPr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7304088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Rectangle 444"/>
            <p:cNvSpPr>
              <a:spLocks noChangeArrowheads="1"/>
            </p:cNvSpPr>
            <p:nvPr/>
          </p:nvSpPr>
          <p:spPr bwMode="auto">
            <a:xfrm>
              <a:off x="73144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外贸部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073900" y="3698876"/>
            <a:ext cx="174625" cy="908050"/>
            <a:chOff x="7073900" y="3698876"/>
            <a:chExt cx="174625" cy="908050"/>
          </a:xfrm>
        </p:grpSpPr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7073900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7084268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售后服务部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6842969" y="3698876"/>
            <a:ext cx="174625" cy="908050"/>
            <a:chOff x="6842969" y="3698876"/>
            <a:chExt cx="174625" cy="908050"/>
          </a:xfrm>
        </p:grpSpPr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6842969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Rectangle 446"/>
            <p:cNvSpPr>
              <a:spLocks noChangeArrowheads="1"/>
            </p:cNvSpPr>
            <p:nvPr/>
          </p:nvSpPr>
          <p:spPr bwMode="auto">
            <a:xfrm>
              <a:off x="6853337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销售部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613525" y="3698876"/>
            <a:ext cx="174625" cy="908050"/>
            <a:chOff x="6613525" y="3698876"/>
            <a:chExt cx="174625" cy="908050"/>
          </a:xfrm>
        </p:grpSpPr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6613525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66238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市场部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6383338" y="3695701"/>
            <a:ext cx="174625" cy="908050"/>
            <a:chOff x="6383338" y="3695701"/>
            <a:chExt cx="174625" cy="908050"/>
          </a:xfrm>
        </p:grpSpPr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63833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Rectangle 448"/>
            <p:cNvSpPr>
              <a:spLocks noChangeArrowheads="1"/>
            </p:cNvSpPr>
            <p:nvPr/>
          </p:nvSpPr>
          <p:spPr bwMode="auto">
            <a:xfrm>
              <a:off x="6393706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商务中心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6150819" y="3695701"/>
            <a:ext cx="176213" cy="908050"/>
            <a:chOff x="6150819" y="3695701"/>
            <a:chExt cx="176213" cy="908050"/>
          </a:xfrm>
        </p:grpSpPr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6150819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61619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对外投资部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921375" y="3695701"/>
            <a:ext cx="174625" cy="908050"/>
            <a:chOff x="5921375" y="3695701"/>
            <a:chExt cx="174625" cy="908050"/>
          </a:xfrm>
        </p:grpSpPr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59213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Rectangle 450"/>
            <p:cNvSpPr>
              <a:spLocks noChangeArrowheads="1"/>
            </p:cNvSpPr>
            <p:nvPr/>
          </p:nvSpPr>
          <p:spPr bwMode="auto">
            <a:xfrm>
              <a:off x="5931743" y="3780879"/>
              <a:ext cx="15388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股份制办公室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5691188" y="3695701"/>
            <a:ext cx="174625" cy="908050"/>
            <a:chOff x="5691188" y="3695701"/>
            <a:chExt cx="174625" cy="908050"/>
          </a:xfrm>
        </p:grpSpPr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56911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57015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证券部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5461000" y="3695701"/>
            <a:ext cx="174625" cy="908050"/>
            <a:chOff x="5461000" y="3695701"/>
            <a:chExt cx="174625" cy="908050"/>
          </a:xfrm>
        </p:grpSpPr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54610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Rectangle 452"/>
            <p:cNvSpPr>
              <a:spLocks noChangeArrowheads="1"/>
            </p:cNvSpPr>
            <p:nvPr/>
          </p:nvSpPr>
          <p:spPr bwMode="auto">
            <a:xfrm>
              <a:off x="5471368" y="3772942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出纳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30813" y="3695701"/>
            <a:ext cx="174625" cy="908050"/>
            <a:chOff x="5230813" y="3695701"/>
            <a:chExt cx="174625" cy="908050"/>
          </a:xfrm>
        </p:grpSpPr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52308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Rectangle 453"/>
            <p:cNvSpPr>
              <a:spLocks noChangeArrowheads="1"/>
            </p:cNvSpPr>
            <p:nvPr/>
          </p:nvSpPr>
          <p:spPr bwMode="auto">
            <a:xfrm>
              <a:off x="5241181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会计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5000625" y="3695701"/>
            <a:ext cx="174625" cy="908050"/>
            <a:chOff x="5000625" y="3695701"/>
            <a:chExt cx="174625" cy="908050"/>
          </a:xfrm>
        </p:grpSpPr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50006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Rectangle 454"/>
            <p:cNvSpPr>
              <a:spLocks noChangeArrowheads="1"/>
            </p:cNvSpPr>
            <p:nvPr/>
          </p:nvSpPr>
          <p:spPr bwMode="auto">
            <a:xfrm>
              <a:off x="5010993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4770438" y="3695701"/>
            <a:ext cx="174625" cy="908050"/>
            <a:chOff x="4770438" y="3695701"/>
            <a:chExt cx="174625" cy="908050"/>
          </a:xfrm>
        </p:grpSpPr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47704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Rectangle 455"/>
            <p:cNvSpPr>
              <a:spLocks noChangeArrowheads="1"/>
            </p:cNvSpPr>
            <p:nvPr/>
          </p:nvSpPr>
          <p:spPr bwMode="auto">
            <a:xfrm>
              <a:off x="47808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电脑室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5" name="组合 504"/>
          <p:cNvGrpSpPr/>
          <p:nvPr/>
        </p:nvGrpSpPr>
        <p:grpSpPr>
          <a:xfrm>
            <a:off x="4540250" y="3695701"/>
            <a:ext cx="174625" cy="908050"/>
            <a:chOff x="4540250" y="3695701"/>
            <a:chExt cx="174625" cy="908050"/>
          </a:xfrm>
        </p:grpSpPr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45402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Rectangle 456"/>
            <p:cNvSpPr>
              <a:spLocks noChangeArrowheads="1"/>
            </p:cNvSpPr>
            <p:nvPr/>
          </p:nvSpPr>
          <p:spPr bwMode="auto">
            <a:xfrm>
              <a:off x="45506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总务室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4" name="组合 503"/>
          <p:cNvGrpSpPr/>
          <p:nvPr/>
        </p:nvGrpSpPr>
        <p:grpSpPr>
          <a:xfrm>
            <a:off x="4310063" y="3695701"/>
            <a:ext cx="174625" cy="908050"/>
            <a:chOff x="4310063" y="3695701"/>
            <a:chExt cx="174625" cy="908050"/>
          </a:xfrm>
        </p:grpSpPr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43100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Rectangle 457"/>
            <p:cNvSpPr>
              <a:spLocks noChangeArrowheads="1"/>
            </p:cNvSpPr>
            <p:nvPr/>
          </p:nvSpPr>
          <p:spPr bwMode="auto">
            <a:xfrm>
              <a:off x="43204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法务部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4079875" y="3695701"/>
            <a:ext cx="174625" cy="908050"/>
            <a:chOff x="4079875" y="3695701"/>
            <a:chExt cx="174625" cy="908050"/>
          </a:xfrm>
        </p:grpSpPr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40798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Rectangle 458"/>
            <p:cNvSpPr>
              <a:spLocks noChangeArrowheads="1"/>
            </p:cNvSpPr>
            <p:nvPr/>
          </p:nvSpPr>
          <p:spPr bwMode="auto">
            <a:xfrm>
              <a:off x="4090243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人力资源部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3848100" y="3695701"/>
            <a:ext cx="176213" cy="908050"/>
            <a:chOff x="3848100" y="3695701"/>
            <a:chExt cx="176213" cy="908050"/>
          </a:xfrm>
        </p:grpSpPr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3848100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Rectangle 459"/>
            <p:cNvSpPr>
              <a:spLocks noChangeArrowheads="1"/>
            </p:cNvSpPr>
            <p:nvPr/>
          </p:nvSpPr>
          <p:spPr bwMode="auto">
            <a:xfrm>
              <a:off x="3859262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3617913" y="3695701"/>
            <a:ext cx="174625" cy="908050"/>
            <a:chOff x="3617913" y="3695701"/>
            <a:chExt cx="174625" cy="908050"/>
          </a:xfrm>
        </p:grpSpPr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36179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460"/>
            <p:cNvSpPr>
              <a:spLocks noChangeArrowheads="1"/>
            </p:cNvSpPr>
            <p:nvPr/>
          </p:nvSpPr>
          <p:spPr bwMode="auto">
            <a:xfrm>
              <a:off x="362828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0" name="组合 499"/>
          <p:cNvGrpSpPr/>
          <p:nvPr/>
        </p:nvGrpSpPr>
        <p:grpSpPr>
          <a:xfrm>
            <a:off x="3387725" y="3695701"/>
            <a:ext cx="174625" cy="908050"/>
            <a:chOff x="3387725" y="3695701"/>
            <a:chExt cx="174625" cy="908050"/>
          </a:xfrm>
        </p:grpSpPr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33877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Rectangle 461"/>
            <p:cNvSpPr>
              <a:spLocks noChangeArrowheads="1"/>
            </p:cNvSpPr>
            <p:nvPr/>
          </p:nvSpPr>
          <p:spPr bwMode="auto">
            <a:xfrm>
              <a:off x="33980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9" name="组合 498"/>
          <p:cNvGrpSpPr/>
          <p:nvPr/>
        </p:nvGrpSpPr>
        <p:grpSpPr>
          <a:xfrm>
            <a:off x="3157538" y="3695701"/>
            <a:ext cx="174625" cy="908050"/>
            <a:chOff x="3157538" y="3695701"/>
            <a:chExt cx="174625" cy="908050"/>
          </a:xfrm>
        </p:grpSpPr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31575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Rectangle 462"/>
            <p:cNvSpPr>
              <a:spLocks noChangeArrowheads="1"/>
            </p:cNvSpPr>
            <p:nvPr/>
          </p:nvSpPr>
          <p:spPr bwMode="auto">
            <a:xfrm>
              <a:off x="31679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8" name="组合 497"/>
          <p:cNvGrpSpPr/>
          <p:nvPr/>
        </p:nvGrpSpPr>
        <p:grpSpPr>
          <a:xfrm>
            <a:off x="2927350" y="3695701"/>
            <a:ext cx="174625" cy="908050"/>
            <a:chOff x="2927350" y="3695701"/>
            <a:chExt cx="174625" cy="908050"/>
          </a:xfrm>
        </p:grpSpPr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29273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Rectangle 463"/>
            <p:cNvSpPr>
              <a:spLocks noChangeArrowheads="1"/>
            </p:cNvSpPr>
            <p:nvPr/>
          </p:nvSpPr>
          <p:spPr bwMode="auto">
            <a:xfrm>
              <a:off x="29377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7" name="组合 496"/>
          <p:cNvGrpSpPr/>
          <p:nvPr/>
        </p:nvGrpSpPr>
        <p:grpSpPr>
          <a:xfrm>
            <a:off x="2697163" y="3695701"/>
            <a:ext cx="174625" cy="908050"/>
            <a:chOff x="2697163" y="3695701"/>
            <a:chExt cx="174625" cy="908050"/>
          </a:xfrm>
        </p:grpSpPr>
        <p:sp>
          <p:nvSpPr>
            <p:cNvPr id="338" name="Rectangle 337"/>
            <p:cNvSpPr>
              <a:spLocks noChangeArrowheads="1"/>
            </p:cNvSpPr>
            <p:nvPr/>
          </p:nvSpPr>
          <p:spPr bwMode="auto">
            <a:xfrm>
              <a:off x="26971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Rectangle 464"/>
            <p:cNvSpPr>
              <a:spLocks noChangeArrowheads="1"/>
            </p:cNvSpPr>
            <p:nvPr/>
          </p:nvSpPr>
          <p:spPr bwMode="auto">
            <a:xfrm>
              <a:off x="27075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2466975" y="3695701"/>
            <a:ext cx="174625" cy="908050"/>
            <a:chOff x="2466975" y="3695701"/>
            <a:chExt cx="174625" cy="908050"/>
          </a:xfrm>
        </p:grpSpPr>
        <p:sp>
          <p:nvSpPr>
            <p:cNvPr id="337" name="Rectangle 336"/>
            <p:cNvSpPr>
              <a:spLocks noChangeArrowheads="1"/>
            </p:cNvSpPr>
            <p:nvPr/>
          </p:nvSpPr>
          <p:spPr bwMode="auto">
            <a:xfrm>
              <a:off x="24669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Rectangle 465"/>
            <p:cNvSpPr>
              <a:spLocks noChangeArrowheads="1"/>
            </p:cNvSpPr>
            <p:nvPr/>
          </p:nvSpPr>
          <p:spPr bwMode="auto">
            <a:xfrm>
              <a:off x="247734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5" name="组合 494"/>
          <p:cNvGrpSpPr/>
          <p:nvPr/>
        </p:nvGrpSpPr>
        <p:grpSpPr>
          <a:xfrm>
            <a:off x="2236788" y="3695701"/>
            <a:ext cx="174625" cy="908050"/>
            <a:chOff x="2236788" y="3695701"/>
            <a:chExt cx="174625" cy="908050"/>
          </a:xfrm>
        </p:grpSpPr>
        <p:sp>
          <p:nvSpPr>
            <p:cNvPr id="336" name="Rectangle 335"/>
            <p:cNvSpPr>
              <a:spLocks noChangeArrowheads="1"/>
            </p:cNvSpPr>
            <p:nvPr/>
          </p:nvSpPr>
          <p:spPr bwMode="auto">
            <a:xfrm>
              <a:off x="22367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Rectangle 466"/>
            <p:cNvSpPr>
              <a:spLocks noChangeArrowheads="1"/>
            </p:cNvSpPr>
            <p:nvPr/>
          </p:nvSpPr>
          <p:spPr bwMode="auto">
            <a:xfrm>
              <a:off x="2247156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仓库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4" name="组合 493"/>
          <p:cNvGrpSpPr/>
          <p:nvPr/>
        </p:nvGrpSpPr>
        <p:grpSpPr>
          <a:xfrm>
            <a:off x="2006600" y="3695701"/>
            <a:ext cx="174625" cy="908050"/>
            <a:chOff x="2006600" y="3695701"/>
            <a:chExt cx="174625" cy="908050"/>
          </a:xfrm>
        </p:grpSpPr>
        <p:sp>
          <p:nvSpPr>
            <p:cNvPr id="335" name="Rectangle 334"/>
            <p:cNvSpPr>
              <a:spLocks noChangeArrowheads="1"/>
            </p:cNvSpPr>
            <p:nvPr/>
          </p:nvSpPr>
          <p:spPr bwMode="auto">
            <a:xfrm>
              <a:off x="20066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Rectangle 467"/>
            <p:cNvSpPr>
              <a:spLocks noChangeArrowheads="1"/>
            </p:cNvSpPr>
            <p:nvPr/>
          </p:nvSpPr>
          <p:spPr bwMode="auto">
            <a:xfrm>
              <a:off x="201696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采购部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776413" y="3695701"/>
            <a:ext cx="174625" cy="908050"/>
            <a:chOff x="1776413" y="3695701"/>
            <a:chExt cx="174625" cy="908050"/>
          </a:xfrm>
        </p:grpSpPr>
        <p:sp>
          <p:nvSpPr>
            <p:cNvPr id="334" name="Rectangle 333"/>
            <p:cNvSpPr>
              <a:spLocks noChangeArrowheads="1"/>
            </p:cNvSpPr>
            <p:nvPr/>
          </p:nvSpPr>
          <p:spPr bwMode="auto">
            <a:xfrm>
              <a:off x="17764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468"/>
            <p:cNvSpPr>
              <a:spLocks noChangeArrowheads="1"/>
            </p:cNvSpPr>
            <p:nvPr/>
          </p:nvSpPr>
          <p:spPr bwMode="auto">
            <a:xfrm>
              <a:off x="17867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8" name="组合 487"/>
          <p:cNvGrpSpPr/>
          <p:nvPr/>
        </p:nvGrpSpPr>
        <p:grpSpPr>
          <a:xfrm>
            <a:off x="1544638" y="3695701"/>
            <a:ext cx="176213" cy="908050"/>
            <a:chOff x="1544638" y="3695701"/>
            <a:chExt cx="176213" cy="908050"/>
          </a:xfrm>
        </p:grpSpPr>
        <p:sp>
          <p:nvSpPr>
            <p:cNvPr id="333" name="Rectangle 332"/>
            <p:cNvSpPr>
              <a:spLocks noChangeArrowheads="1"/>
            </p:cNvSpPr>
            <p:nvPr/>
          </p:nvSpPr>
          <p:spPr bwMode="auto">
            <a:xfrm>
              <a:off x="1544638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469"/>
            <p:cNvSpPr>
              <a:spLocks noChangeArrowheads="1"/>
            </p:cNvSpPr>
            <p:nvPr/>
          </p:nvSpPr>
          <p:spPr bwMode="auto">
            <a:xfrm>
              <a:off x="1555800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3846513" y="915988"/>
            <a:ext cx="1062038" cy="206375"/>
            <a:chOff x="3846513" y="915988"/>
            <a:chExt cx="1062038" cy="206375"/>
          </a:xfrm>
        </p:grpSpPr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3846513" y="915988"/>
              <a:ext cx="1062038" cy="2063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429"/>
            <p:cNvSpPr>
              <a:spLocks noChangeArrowheads="1"/>
            </p:cNvSpPr>
            <p:nvPr/>
          </p:nvSpPr>
          <p:spPr bwMode="auto">
            <a:xfrm>
              <a:off x="4156075" y="934536"/>
              <a:ext cx="5588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董事会</a:t>
              </a:r>
              <a:endParaRPr lang="zh-CN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</p:grpSp>
      <p:sp>
        <p:nvSpPr>
          <p:cNvPr id="5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5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5143500"/>
          </a:xfrm>
          <a:prstGeom prst="rect">
            <a:avLst/>
          </a:prstGeom>
        </p:spPr>
      </p:pic>
      <p:sp>
        <p:nvSpPr>
          <p:cNvPr id="12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项目解决的问题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204360" y="1930393"/>
            <a:ext cx="725605" cy="617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5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  <p:bldP spid="21" grpId="0" animBg="1"/>
      <p:bldP spid="23" grpId="0"/>
      <p:bldP spid="24" grpId="0"/>
      <p:bldP spid="25" grpId="0"/>
      <p:bldP spid="26" grpId="0"/>
      <p:bldP spid="28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697567" y="2052816"/>
            <a:ext cx="1538704" cy="138731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项目来源</a:t>
            </a:r>
            <a:endParaRPr lang="zh-CN" altLang="en-US" dirty="0"/>
          </a:p>
        </p:txBody>
      </p:sp>
      <p:sp>
        <p:nvSpPr>
          <p:cNvPr id="24" name="椭圆 22"/>
          <p:cNvSpPr/>
          <p:nvPr/>
        </p:nvSpPr>
        <p:spPr>
          <a:xfrm>
            <a:off x="2657061" y="1235232"/>
            <a:ext cx="3092394" cy="30935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2"/>
          <p:cNvSpPr/>
          <p:nvPr/>
        </p:nvSpPr>
        <p:spPr>
          <a:xfrm>
            <a:off x="2716696" y="1295695"/>
            <a:ext cx="2973124" cy="2972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076056" y="1534128"/>
            <a:ext cx="504056" cy="504056"/>
            <a:chOff x="2769119" y="1848492"/>
            <a:chExt cx="504056" cy="504056"/>
          </a:xfrm>
        </p:grpSpPr>
        <p:sp>
          <p:nvSpPr>
            <p:cNvPr id="27" name="椭圆 26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5521" y="2529957"/>
            <a:ext cx="504056" cy="504056"/>
            <a:chOff x="2471142" y="2586760"/>
            <a:chExt cx="504056" cy="504056"/>
          </a:xfrm>
        </p:grpSpPr>
        <p:sp>
          <p:nvSpPr>
            <p:cNvPr id="30" name="椭圆 29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076056" y="3509471"/>
            <a:ext cx="504056" cy="504056"/>
            <a:chOff x="2769119" y="3325028"/>
            <a:chExt cx="504056" cy="504056"/>
          </a:xfrm>
        </p:grpSpPr>
        <p:sp>
          <p:nvSpPr>
            <p:cNvPr id="35" name="椭圆 34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178263" y="2759538"/>
            <a:ext cx="5119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873730" y="1507630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829" y="249344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3730" y="3472958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222" y="2392991"/>
            <a:ext cx="117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来源及背景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95162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项目的背景介绍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在这段文字中录入，根据你所录入的文字内容多少对字号的大小进行更改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，切忌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长篇大论。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25" grpId="0" animBg="1"/>
      <p:bldP spid="39" grpId="0"/>
      <p:bldP spid="40" grpId="0"/>
      <p:bldP spid="43" grpId="0"/>
      <p:bldP spid="4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需求分析</a:t>
            </a:r>
            <a:endParaRPr lang="zh-CN" altLang="en-US" dirty="0"/>
          </a:p>
        </p:txBody>
      </p:sp>
      <p:sp>
        <p:nvSpPr>
          <p:cNvPr id="3" name="椭圆 22"/>
          <p:cNvSpPr/>
          <p:nvPr/>
        </p:nvSpPr>
        <p:spPr>
          <a:xfrm>
            <a:off x="1298524" y="776883"/>
            <a:ext cx="1944572" cy="1584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42132" y="1014973"/>
            <a:ext cx="12573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现实需求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38484" y="25050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38484" y="43052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2500" y="2603080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项目所在传统行业的存在的危机状况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0552" y="3458016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552" y="3729211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0552" y="401724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84" y="4411977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4246442" y="949664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364088" y="94966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364088" y="1508372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64088" y="206708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364088" y="262578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64088" y="3184496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364088" y="374320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64088" y="4301909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714950" y="110769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950" y="166640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950" y="222511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950" y="278382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950" y="334253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950" y="390123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950" y="4459944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67625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项目解决了什么问题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177463" y="104311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输入标题文本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463" y="1412443"/>
            <a:ext cx="289048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42988" y="2272381"/>
            <a:ext cx="3503612" cy="1309688"/>
            <a:chOff x="1042988" y="2273002"/>
            <a:chExt cx="3503612" cy="1309688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042988" y="2273002"/>
              <a:ext cx="3503612" cy="1309688"/>
            </a:xfrm>
            <a:custGeom>
              <a:avLst/>
              <a:gdLst>
                <a:gd name="T0" fmla="*/ 987 w 9385"/>
                <a:gd name="T1" fmla="*/ 1974 h 3491"/>
                <a:gd name="T2" fmla="*/ 6935 w 9385"/>
                <a:gd name="T3" fmla="*/ 1974 h 3491"/>
                <a:gd name="T4" fmla="*/ 9212 w 9385"/>
                <a:gd name="T5" fmla="*/ 3194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7 h 3491"/>
                <a:gd name="T16" fmla="*/ 0 w 9385"/>
                <a:gd name="T17" fmla="*/ 987 h 3491"/>
                <a:gd name="T18" fmla="*/ 987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4"/>
                  </a:moveTo>
                  <a:lnTo>
                    <a:pt x="6935" y="1974"/>
                  </a:lnTo>
                  <a:cubicBezTo>
                    <a:pt x="8046" y="1974"/>
                    <a:pt x="8807" y="2498"/>
                    <a:pt x="9212" y="3194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7"/>
                  </a:cubicBezTo>
                  <a:lnTo>
                    <a:pt x="0" y="987"/>
                  </a:lnTo>
                  <a:cubicBezTo>
                    <a:pt x="0" y="1530"/>
                    <a:pt x="444" y="1974"/>
                    <a:pt x="987" y="1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49987" y="245551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1814" y="2393960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42988" y="3331244"/>
            <a:ext cx="3503612" cy="1309688"/>
            <a:chOff x="1042988" y="3331865"/>
            <a:chExt cx="3503612" cy="130968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042988" y="3331865"/>
              <a:ext cx="3503612" cy="1309688"/>
            </a:xfrm>
            <a:custGeom>
              <a:avLst/>
              <a:gdLst>
                <a:gd name="T0" fmla="*/ 987 w 9385"/>
                <a:gd name="T1" fmla="*/ 1973 h 3491"/>
                <a:gd name="T2" fmla="*/ 6935 w 9385"/>
                <a:gd name="T3" fmla="*/ 1973 h 3491"/>
                <a:gd name="T4" fmla="*/ 9212 w 9385"/>
                <a:gd name="T5" fmla="*/ 3193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6 h 3491"/>
                <a:gd name="T16" fmla="*/ 0 w 9385"/>
                <a:gd name="T17" fmla="*/ 986 h 3491"/>
                <a:gd name="T18" fmla="*/ 987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3"/>
                  </a:moveTo>
                  <a:lnTo>
                    <a:pt x="6935" y="1973"/>
                  </a:lnTo>
                  <a:cubicBezTo>
                    <a:pt x="8046" y="1973"/>
                    <a:pt x="8807" y="2497"/>
                    <a:pt x="9212" y="3193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6"/>
                  </a:cubicBezTo>
                  <a:lnTo>
                    <a:pt x="0" y="986"/>
                  </a:lnTo>
                  <a:cubicBezTo>
                    <a:pt x="0" y="1529"/>
                    <a:pt x="444" y="1973"/>
                    <a:pt x="987" y="19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50678" y="3522860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51814" y="3445916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35500" y="1719931"/>
            <a:ext cx="3503612" cy="1309688"/>
            <a:chOff x="4635500" y="1720552"/>
            <a:chExt cx="3503612" cy="130968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4635500" y="1720552"/>
              <a:ext cx="3503612" cy="1309688"/>
            </a:xfrm>
            <a:custGeom>
              <a:avLst/>
              <a:gdLst>
                <a:gd name="T0" fmla="*/ 8398 w 9385"/>
                <a:gd name="T1" fmla="*/ 1974 h 3491"/>
                <a:gd name="T2" fmla="*/ 2450 w 9385"/>
                <a:gd name="T3" fmla="*/ 1974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4"/>
                  </a:moveTo>
                  <a:lnTo>
                    <a:pt x="2450" y="1974"/>
                  </a:lnTo>
                  <a:cubicBezTo>
                    <a:pt x="1339" y="1974"/>
                    <a:pt x="578" y="2498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30"/>
                    <a:pt x="8941" y="1974"/>
                    <a:pt x="8398" y="19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80228" y="188905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59007" y="182856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5500" y="2780381"/>
            <a:ext cx="3503612" cy="1309688"/>
            <a:chOff x="4635500" y="2781002"/>
            <a:chExt cx="3503612" cy="1309688"/>
          </a:xfrm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4635500" y="2781002"/>
              <a:ext cx="3503612" cy="1309688"/>
            </a:xfrm>
            <a:custGeom>
              <a:avLst/>
              <a:gdLst>
                <a:gd name="T0" fmla="*/ 8398 w 9385"/>
                <a:gd name="T1" fmla="*/ 1973 h 3491"/>
                <a:gd name="T2" fmla="*/ 2450 w 9385"/>
                <a:gd name="T3" fmla="*/ 1973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3"/>
                  </a:moveTo>
                  <a:lnTo>
                    <a:pt x="2450" y="1973"/>
                  </a:lnTo>
                  <a:cubicBezTo>
                    <a:pt x="1339" y="1973"/>
                    <a:pt x="578" y="2497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29"/>
                    <a:pt x="8941" y="1973"/>
                    <a:pt x="8398" y="19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80227" y="296917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5159007" y="289908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行业前景</a:t>
            </a:r>
            <a:endParaRPr lang="zh-CN" altLang="en-US" dirty="0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030379" y="14275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0643" y="17725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发展趋势</a:t>
            </a:r>
            <a:endParaRPr lang="zh-CN" altLang="en-US" sz="2000" b="1" dirty="0"/>
          </a:p>
        </p:txBody>
      </p:sp>
      <p:sp>
        <p:nvSpPr>
          <p:cNvPr id="5" name="矩形 3"/>
          <p:cNvSpPr/>
          <p:nvPr/>
        </p:nvSpPr>
        <p:spPr>
          <a:xfrm>
            <a:off x="2309587" y="874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25767" y="214190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30379" y="28372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3726907" y="2207538"/>
            <a:ext cx="4608541" cy="1158747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2309587" y="3541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045625" y="1917889"/>
            <a:ext cx="360284" cy="324836"/>
            <a:chOff x="2142410" y="2298139"/>
            <a:chExt cx="360284" cy="32483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4126" y="248766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消费习惯</a:t>
            </a:r>
            <a:endParaRPr lang="zh-CN" altLang="en-US" sz="20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29108" y="2633023"/>
            <a:ext cx="360284" cy="324836"/>
            <a:chOff x="2142410" y="2298139"/>
            <a:chExt cx="360284" cy="32483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2"/>
                  </a:solidFill>
                </a:rPr>
                <a:t>2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50643" y="31822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政策扶持</a:t>
            </a:r>
            <a:endParaRPr lang="zh-CN" altLang="en-US" sz="2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45625" y="3327589"/>
            <a:ext cx="360284" cy="324836"/>
            <a:chOff x="2142410" y="2298139"/>
            <a:chExt cx="360284" cy="32483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0620" y="1273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19837" y="2526136"/>
            <a:ext cx="32890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0620" y="3940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7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平行四边形 37"/>
          <p:cNvSpPr/>
          <p:nvPr/>
        </p:nvSpPr>
        <p:spPr>
          <a:xfrm rot="16200000">
            <a:off x="3765519" y="2616966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16200000">
            <a:off x="3765517" y="102921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491880" y="113158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竞争对手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 rot="10800000">
            <a:off x="2877716" y="192367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491880" y="2715765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0800000">
            <a:off x="2877716" y="350785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处于起步阶段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303016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整体规模较小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356" y="3079553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市场占有率低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市场认知度低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09510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2942864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734953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可行性分析</a:t>
            </a:r>
            <a:endParaRPr lang="zh-CN" altLang="en-US" dirty="0"/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800000">
            <a:off x="4488702" y="1230118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 rot="1800000">
            <a:off x="3570901" y="2819795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 rot="1800000">
            <a:off x="3381612" y="1252491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 rot="1800000">
            <a:off x="4269826" y="3185343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rot="1800000">
            <a:off x="2766060" y="2315833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 rot="1800000">
            <a:off x="4883106" y="2123313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591252" y="22736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4357" y="2671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88768" y="3009915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68036" y="3011241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65926" y="263282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56648" y="23024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4824424" y="1560972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5462928" y="2533132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3736097" y="1521149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团队协作能力强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331554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1554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操作方式科学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资金准备充足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59293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主要任务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26898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612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时间进度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9293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效益预测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4884882" y="3578113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KSO_Shape"/>
          <p:cNvSpPr>
            <a:spLocks/>
          </p:cNvSpPr>
          <p:nvPr/>
        </p:nvSpPr>
        <p:spPr bwMode="auto">
          <a:xfrm>
            <a:off x="3754199" y="3576675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075271" y="2465166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9" grpId="0"/>
      <p:bldP spid="50" grpId="0"/>
      <p:bldP spid="51" grpId="0"/>
      <p:bldP spid="52" grpId="0"/>
      <p:bldP spid="53" grpId="0"/>
      <p:bldP spid="54" grpId="0"/>
      <p:bldP spid="23" grpId="0" animBg="1"/>
      <p:bldP spid="25" grpId="0" animBg="1"/>
      <p:bldP spid="26" grpId="0" animBg="1"/>
      <p:bldP spid="2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 animBg="1"/>
      <p:bldP spid="71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网络营销方案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底面推广计划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利润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195719" y="1834428"/>
            <a:ext cx="752562" cy="74503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4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  <p:bldP spid="20" grpId="0" animBg="1"/>
      <p:bldP spid="21" grpId="0"/>
      <p:bldP spid="22" grpId="0"/>
      <p:bldP spid="23" grpId="0"/>
      <p:bldP spid="24" grpId="0"/>
      <p:bldP spid="26" grpId="0"/>
      <p:bldP spid="27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产品概述</a:t>
            </a:r>
            <a:endParaRPr lang="zh-CN" altLang="en-US" dirty="0"/>
          </a:p>
        </p:txBody>
      </p:sp>
      <p:sp>
        <p:nvSpPr>
          <p:cNvPr id="63" name="矩形 21"/>
          <p:cNvSpPr/>
          <p:nvPr/>
        </p:nvSpPr>
        <p:spPr>
          <a:xfrm>
            <a:off x="2567237" y="1129409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3"/>
          <p:cNvSpPr/>
          <p:nvPr/>
        </p:nvSpPr>
        <p:spPr>
          <a:xfrm>
            <a:off x="811770" y="965672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1"/>
          <p:cNvSpPr/>
          <p:nvPr/>
        </p:nvSpPr>
        <p:spPr>
          <a:xfrm>
            <a:off x="811770" y="2282264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3"/>
          <p:cNvSpPr/>
          <p:nvPr/>
        </p:nvSpPr>
        <p:spPr>
          <a:xfrm>
            <a:off x="6228099" y="2118529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1"/>
          <p:cNvSpPr/>
          <p:nvPr/>
        </p:nvSpPr>
        <p:spPr>
          <a:xfrm>
            <a:off x="2567237" y="3435121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3"/>
          <p:cNvSpPr/>
          <p:nvPr/>
        </p:nvSpPr>
        <p:spPr>
          <a:xfrm>
            <a:off x="811770" y="3271384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3409813" y="1335429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有经济效益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67116" y="2488284"/>
            <a:ext cx="4176464" cy="5595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有利于民生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95308" y="3649925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有利于提升政府形象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2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产品形式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115616" y="987574"/>
            <a:ext cx="2016224" cy="2016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72052" y="987574"/>
            <a:ext cx="2016224" cy="20162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28488" y="987574"/>
            <a:ext cx="2016224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65967" y="2087449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4505" y="2087449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347" y="2087449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4324644" y="1314173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61479" y="133958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800560" y="1268496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46743" y="1840483"/>
            <a:ext cx="310406" cy="310406"/>
            <a:chOff x="3264324" y="1749600"/>
            <a:chExt cx="348156" cy="348156"/>
          </a:xfrm>
        </p:grpSpPr>
        <p:sp>
          <p:nvSpPr>
            <p:cNvPr id="19" name="矩形 18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03179" y="1840483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75228" y="3544726"/>
            <a:ext cx="61541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0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115616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flipH="1">
            <a:off x="8008152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5967" y="2417862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6911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3347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  <p:bldP spid="11" grpId="0" animBg="1"/>
      <p:bldP spid="13" grpId="0" animBg="1"/>
      <p:bldP spid="25" grpId="0"/>
      <p:bldP spid="26" grpId="0" animBg="1"/>
      <p:bldP spid="27" grpId="0" animBg="1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网络营销方案</a:t>
            </a:r>
            <a:endParaRPr lang="zh-CN" alt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831275" y="982663"/>
            <a:ext cx="1536700" cy="366871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888549" y="122682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665539" y="20574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888549" y="2971801"/>
            <a:ext cx="629288" cy="629286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3665539" y="3764281"/>
            <a:ext cx="629288" cy="629286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966" y="152268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7966" y="122682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3470" y="235326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93470" y="205740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7966" y="329052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966" y="299466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93470" y="412110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3470" y="382524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021024" y="3142073"/>
            <a:ext cx="364338" cy="288742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3797940" y="3926436"/>
            <a:ext cx="364486" cy="304976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025445" y="1362035"/>
            <a:ext cx="355496" cy="35885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3726503" y="2225734"/>
            <a:ext cx="507360" cy="292620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4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9" grpId="0" animBg="1"/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地面推广方案</a:t>
            </a:r>
            <a:endParaRPr lang="zh-CN" altLang="en-US" dirty="0"/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4616546" y="2804440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3110149" y="2804440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616546" y="1297732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3110149" y="1297732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4187053" y="2374636"/>
            <a:ext cx="340401" cy="343497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7"/>
          <p:cNvSpPr>
            <a:spLocks/>
          </p:cNvSpPr>
          <p:nvPr/>
        </p:nvSpPr>
        <p:spPr bwMode="auto">
          <a:xfrm>
            <a:off x="4616545" y="2374636"/>
            <a:ext cx="340401" cy="343497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187053" y="2804440"/>
            <a:ext cx="340401" cy="343497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9"/>
          <p:cNvSpPr>
            <a:spLocks/>
          </p:cNvSpPr>
          <p:nvPr/>
        </p:nvSpPr>
        <p:spPr bwMode="auto">
          <a:xfrm>
            <a:off x="4616545" y="2804440"/>
            <a:ext cx="340401" cy="343497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48245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9632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48244" y="2821676"/>
            <a:ext cx="117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9632" y="2821677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50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9723" y="1615517"/>
            <a:ext cx="89815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1789" y="1615517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行动策略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0838" y="3123772"/>
            <a:ext cx="87592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后勤保障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9" y="3123772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客户服务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584" y="3216105"/>
            <a:ext cx="206989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192" y="3216105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代理推广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61856" y="340671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2" grpId="0"/>
      <p:bldP spid="24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利润分析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265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输入文本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8055" y="386440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604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9317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003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055" y="349536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055" y="312632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300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55" y="275728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055" y="23882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8055" y="201920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055" y="164392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700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6087" y="1350372"/>
            <a:ext cx="4464496" cy="2952328"/>
            <a:chOff x="1126939" y="1350372"/>
            <a:chExt cx="4464496" cy="295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888055" y="128112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8055" y="423345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36921" y="3195578"/>
            <a:ext cx="648072" cy="11071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436921" y="3564617"/>
            <a:ext cx="648072" cy="738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537773" y="2457496"/>
            <a:ext cx="648072" cy="18452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37773" y="3011057"/>
            <a:ext cx="648072" cy="129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48486" y="2088454"/>
            <a:ext cx="648072" cy="2214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648486" y="2526744"/>
            <a:ext cx="648072" cy="17759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65164" y="1719414"/>
            <a:ext cx="648072" cy="2583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65164" y="1923678"/>
            <a:ext cx="648072" cy="2379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084168" y="1707654"/>
            <a:ext cx="2448272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4168" y="1223400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点击输入标题文本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latin typeface="Swiss911 XCm BT" pitchFamily="34" charset="0"/>
                <a:ea typeface="微软雅黑" pitchFamily="34" charset="-122"/>
              </a:rPr>
              <a:t>13,648,258</a:t>
            </a:r>
            <a:endParaRPr lang="zh-CN" altLang="en-US" sz="4400" dirty="0">
              <a:latin typeface="Swiss911 XCm BT" pitchFamily="34" charset="0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全年总额：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791553" y="3789141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791553" y="4135059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95069" y="373703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5069" y="408133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纯利润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1482836" y="2857169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53%</a:t>
            </a:r>
            <a:endParaRPr lang="zh-CN" altLang="en-US" sz="2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648486" y="1746276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72%</a:t>
            </a:r>
            <a:endParaRPr lang="zh-CN" altLang="en-US" sz="20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583687" y="2126652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en-US" sz="20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11079" y="1378198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90%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>
          <a:xfrm>
            <a:off x="7005839" y="4135059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7211643" y="4135059"/>
            <a:ext cx="108000" cy="10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7416328" y="4135059"/>
            <a:ext cx="108000" cy="10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714128" y="4397791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（万元）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6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4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9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2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6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9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209022" y="1880662"/>
            <a:ext cx="725956" cy="6170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7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012758"/>
            <a:ext cx="5489252" cy="3130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1043834"/>
            <a:ext cx="22198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1572114"/>
            <a:ext cx="209655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9874" y="1219004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400" dirty="0" smtClean="0"/>
              <a:t>无论一小步还是一大步</a:t>
            </a:r>
            <a:endParaRPr lang="en-US" altLang="zh-CN" sz="1400" dirty="0" smtClean="0"/>
          </a:p>
          <a:p>
            <a:pPr>
              <a:lnSpc>
                <a:spcPts val="1800"/>
              </a:lnSpc>
            </a:pPr>
            <a:r>
              <a:rPr lang="zh-CN" altLang="en-US" sz="1400" dirty="0"/>
              <a:t>都</a:t>
            </a:r>
            <a:r>
              <a:rPr lang="zh-CN" altLang="en-US" sz="1400" dirty="0" smtClean="0"/>
              <a:t>要带动人类的进步</a:t>
            </a:r>
            <a:endParaRPr lang="en-US" altLang="zh-C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69874" y="218026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/>
              <a:t>发展</a:t>
            </a:r>
            <a:r>
              <a:rPr lang="zh-CN" altLang="en-US" sz="1400" dirty="0" smtClean="0"/>
              <a:t>员工  成就</a:t>
            </a:r>
            <a:r>
              <a:rPr lang="zh-CN" altLang="en-US" sz="1400" dirty="0"/>
              <a:t>客户</a:t>
            </a:r>
            <a:endParaRPr lang="en-US" altLang="zh-CN" sz="1400" dirty="0"/>
          </a:p>
          <a:p>
            <a:r>
              <a:rPr lang="zh-CN" altLang="en-US" sz="1400" dirty="0"/>
              <a:t>回报</a:t>
            </a:r>
            <a:r>
              <a:rPr lang="zh-CN" altLang="en-US" sz="1400" dirty="0" smtClean="0"/>
              <a:t>股东  强大</a:t>
            </a:r>
            <a:r>
              <a:rPr lang="zh-CN" altLang="en-US" sz="1400" dirty="0"/>
              <a:t>国家</a:t>
            </a:r>
            <a:endParaRPr lang="en-US" altLang="zh-CN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69874" y="3264438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合作共</a:t>
            </a:r>
            <a:r>
              <a:rPr lang="zh-CN" altLang="en-US" dirty="0" smtClean="0"/>
              <a:t>赢  务实</a:t>
            </a:r>
            <a:r>
              <a:rPr lang="zh-CN" altLang="en-US" dirty="0"/>
              <a:t>创新</a:t>
            </a:r>
            <a:endParaRPr lang="en-US" altLang="zh-CN" dirty="0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076056" y="1071255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076056" y="2032513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076056" y="2993771"/>
            <a:ext cx="757166" cy="757162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核心价值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76056" y="3955028"/>
            <a:ext cx="757166" cy="757162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9874" y="4225695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诚信  务实  敬业  创新</a:t>
            </a:r>
            <a:endParaRPr lang="en-US" altLang="zh-CN" dirty="0"/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5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等腰三角形 45"/>
          <p:cNvSpPr/>
          <p:nvPr/>
        </p:nvSpPr>
        <p:spPr>
          <a:xfrm>
            <a:off x="1280133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80134" y="4155926"/>
            <a:ext cx="6460218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6581" y="3216676"/>
            <a:ext cx="1440160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17" name="TextBox 16"/>
          <p:cNvSpPr txBox="1"/>
          <p:nvPr/>
        </p:nvSpPr>
        <p:spPr>
          <a:xfrm>
            <a:off x="3827626" y="3260065"/>
            <a:ext cx="132337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23" name="TextBox 22"/>
          <p:cNvSpPr txBox="1"/>
          <p:nvPr/>
        </p:nvSpPr>
        <p:spPr>
          <a:xfrm>
            <a:off x="6125340" y="3260065"/>
            <a:ext cx="145696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2661" y="1037765"/>
            <a:ext cx="1728000" cy="1838115"/>
            <a:chOff x="1280133" y="1276560"/>
            <a:chExt cx="1728000" cy="1838115"/>
          </a:xfrm>
        </p:grpSpPr>
        <p:sp>
          <p:nvSpPr>
            <p:cNvPr id="28" name="椭圆 27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89110" y="1730425"/>
              <a:ext cx="1555101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销售额突破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个亿</a:t>
              </a:r>
              <a:endParaRPr lang="zh-CN" altLang="en-US" sz="3200" dirty="0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2034816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5314" y="1031486"/>
            <a:ext cx="1728000" cy="1844394"/>
            <a:chOff x="3616599" y="1270281"/>
            <a:chExt cx="1728000" cy="1844394"/>
          </a:xfrm>
        </p:grpSpPr>
        <p:sp>
          <p:nvSpPr>
            <p:cNvPr id="29" name="椭圆 28"/>
            <p:cNvSpPr/>
            <p:nvPr/>
          </p:nvSpPr>
          <p:spPr>
            <a:xfrm>
              <a:off x="3616599" y="1270281"/>
              <a:ext cx="1728000" cy="172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8911" y="1764949"/>
              <a:ext cx="132337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加盟店超过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千家</a:t>
              </a:r>
              <a:endParaRPr lang="zh-CN" altLang="en-US" sz="3200" dirty="0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4379998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9820" y="1038441"/>
            <a:ext cx="1728000" cy="1837439"/>
            <a:chOff x="5990153" y="1277236"/>
            <a:chExt cx="1728000" cy="1837439"/>
          </a:xfrm>
        </p:grpSpPr>
        <p:sp>
          <p:nvSpPr>
            <p:cNvPr id="30" name="椭圆 29"/>
            <p:cNvSpPr/>
            <p:nvPr/>
          </p:nvSpPr>
          <p:spPr>
            <a:xfrm>
              <a:off x="5990153" y="1277236"/>
              <a:ext cx="1728000" cy="172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89054" y="1781527"/>
              <a:ext cx="133019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产品销售</a:t>
              </a:r>
              <a:r>
                <a:rPr lang="zh-CN" altLang="en-US" sz="1600" dirty="0"/>
                <a:t>覆盖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大洲</a:t>
              </a:r>
              <a:endParaRPr lang="zh-CN" altLang="en-US" sz="3200" dirty="0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674450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等腰三角形 45"/>
          <p:cNvSpPr/>
          <p:nvPr/>
        </p:nvSpPr>
        <p:spPr>
          <a:xfrm>
            <a:off x="3602786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5"/>
          <p:cNvSpPr/>
          <p:nvPr/>
        </p:nvSpPr>
        <p:spPr>
          <a:xfrm>
            <a:off x="5967292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5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/>
      <p:bldP spid="11" grpId="0"/>
      <p:bldP spid="17" grpId="0"/>
      <p:bldP spid="23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81499" y="1275606"/>
            <a:ext cx="1620180" cy="3192123"/>
            <a:chOff x="981499" y="1275606"/>
            <a:chExt cx="1620180" cy="3192123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981499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"/>
            <p:cNvSpPr>
              <a:spLocks/>
            </p:cNvSpPr>
            <p:nvPr/>
          </p:nvSpPr>
          <p:spPr bwMode="auto">
            <a:xfrm>
              <a:off x="981499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4520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9734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327" y="1750202"/>
              <a:ext cx="1337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  <a:endParaRPr lang="zh-CN" altLang="en-US" sz="1400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86235" y="1275606"/>
            <a:ext cx="1620180" cy="3192123"/>
            <a:chOff x="2886235" y="1275606"/>
            <a:chExt cx="1620180" cy="319212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886235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886235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919256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3422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69065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90971" y="1275606"/>
            <a:ext cx="1620180" cy="3192123"/>
            <a:chOff x="4790971" y="1275606"/>
            <a:chExt cx="1620180" cy="3192123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790971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4790971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23992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5975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3801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95708" y="1275606"/>
            <a:ext cx="1620180" cy="3192123"/>
            <a:chOff x="6695708" y="1275606"/>
            <a:chExt cx="1620180" cy="319212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6695708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95708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728729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6803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78538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2123275" y="1107218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23275" y="3721284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30308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242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700000">
            <a:off x="3051286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2700000">
            <a:off x="1202862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-2700000">
            <a:off x="3051286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 rot="-2700000">
            <a:off x="1202862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9564" y="1821314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2389564" y="3540150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>
            <a:off x="3248982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5400000" flipV="1">
            <a:off x="1530146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700000">
            <a:off x="29972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2700000" flipV="1">
            <a:off x="17818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100000">
            <a:off x="29972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8100000" flipV="1">
            <a:off x="17818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3826" y="2014802"/>
            <a:ext cx="1486164" cy="14861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025556" y="232699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917105" y="1343473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917105" y="238771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17105" y="343195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742695" y="1599998"/>
            <a:ext cx="351046" cy="351046"/>
            <a:chOff x="3683368" y="2342383"/>
            <a:chExt cx="351046" cy="351046"/>
          </a:xfrm>
        </p:grpSpPr>
        <p:sp>
          <p:nvSpPr>
            <p:cNvPr id="70" name="椭圆 69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42695" y="2644237"/>
            <a:ext cx="351046" cy="351046"/>
            <a:chOff x="3683368" y="2342383"/>
            <a:chExt cx="351046" cy="351046"/>
          </a:xfrm>
        </p:grpSpPr>
        <p:sp>
          <p:nvSpPr>
            <p:cNvPr id="73" name="椭圆 72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42695" y="3688477"/>
            <a:ext cx="351046" cy="351046"/>
            <a:chOff x="3683368" y="2342383"/>
            <a:chExt cx="351046" cy="351046"/>
          </a:xfrm>
        </p:grpSpPr>
        <p:sp>
          <p:nvSpPr>
            <p:cNvPr id="76" name="椭圆 75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207301" y="1525453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 smtClean="0"/>
              <a:t>产品说明一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点击</a:t>
            </a:r>
            <a:r>
              <a:rPr lang="zh-CN" altLang="en-US" dirty="0"/>
              <a:t>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79" name="TextBox 78"/>
          <p:cNvSpPr txBox="1"/>
          <p:nvPr/>
        </p:nvSpPr>
        <p:spPr>
          <a:xfrm>
            <a:off x="5207301" y="256969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产品说明二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80" name="TextBox 79"/>
          <p:cNvSpPr txBox="1"/>
          <p:nvPr/>
        </p:nvSpPr>
        <p:spPr>
          <a:xfrm>
            <a:off x="5207301" y="361393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产品说明三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11" grpId="0" animBg="1"/>
      <p:bldP spid="11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24" grpId="0" animBg="1"/>
      <p:bldP spid="33" grpId="0"/>
      <p:bldP spid="66" grpId="0" animBg="1"/>
      <p:bldP spid="67" grpId="0" animBg="1"/>
      <p:bldP spid="68" grpId="0" animBg="1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176213"/>
            <a:ext cx="1296144" cy="33843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市场拓展计划</a:t>
            </a:r>
            <a:endParaRPr lang="zh-CN" altLang="en-US" dirty="0"/>
          </a:p>
        </p:txBody>
      </p:sp>
      <p:sp>
        <p:nvSpPr>
          <p:cNvPr id="11" name="五边形 10"/>
          <p:cNvSpPr/>
          <p:nvPr/>
        </p:nvSpPr>
        <p:spPr>
          <a:xfrm>
            <a:off x="1505020" y="138361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1505020" y="214053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边形 36"/>
          <p:cNvSpPr/>
          <p:nvPr/>
        </p:nvSpPr>
        <p:spPr>
          <a:xfrm>
            <a:off x="1505020" y="2897457"/>
            <a:ext cx="2108226" cy="64807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五边形 39"/>
          <p:cNvSpPr/>
          <p:nvPr/>
        </p:nvSpPr>
        <p:spPr>
          <a:xfrm>
            <a:off x="1505020" y="3654377"/>
            <a:ext cx="2108226" cy="648072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63144" y="1383617"/>
            <a:ext cx="5062653" cy="648072"/>
            <a:chOff x="3363144" y="1383617"/>
            <a:chExt cx="5062653" cy="648072"/>
          </a:xfrm>
        </p:grpSpPr>
        <p:sp>
          <p:nvSpPr>
            <p:cNvPr id="45" name="矩形 17"/>
            <p:cNvSpPr/>
            <p:nvPr/>
          </p:nvSpPr>
          <p:spPr>
            <a:xfrm>
              <a:off x="3363144" y="138361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155376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65060" y="1553765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本地市场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65060" y="231068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周边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65060" y="306760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细分市场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65060" y="382452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高端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3363144" y="2140537"/>
            <a:ext cx="5062653" cy="648072"/>
            <a:chOff x="3363144" y="2140537"/>
            <a:chExt cx="5062653" cy="648072"/>
          </a:xfrm>
        </p:grpSpPr>
        <p:sp>
          <p:nvSpPr>
            <p:cNvPr id="46" name="矩形 17"/>
            <p:cNvSpPr/>
            <p:nvPr/>
          </p:nvSpPr>
          <p:spPr>
            <a:xfrm>
              <a:off x="3363144" y="214053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3928" y="228528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63144" y="2897457"/>
            <a:ext cx="5062653" cy="648072"/>
            <a:chOff x="3363144" y="2897457"/>
            <a:chExt cx="5062653" cy="648072"/>
          </a:xfrm>
        </p:grpSpPr>
        <p:sp>
          <p:nvSpPr>
            <p:cNvPr id="47" name="矩形 17"/>
            <p:cNvSpPr/>
            <p:nvPr/>
          </p:nvSpPr>
          <p:spPr>
            <a:xfrm>
              <a:off x="3363144" y="289745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23928" y="301680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63144" y="3654377"/>
            <a:ext cx="5062653" cy="648072"/>
            <a:chOff x="3363144" y="3654377"/>
            <a:chExt cx="5062653" cy="648072"/>
          </a:xfrm>
        </p:grpSpPr>
        <p:sp>
          <p:nvSpPr>
            <p:cNvPr id="48" name="矩形 17"/>
            <p:cNvSpPr/>
            <p:nvPr/>
          </p:nvSpPr>
          <p:spPr>
            <a:xfrm>
              <a:off x="3363144" y="365437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23928" y="378642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58" name="标题 1"/>
          <p:cNvSpPr txBox="1">
            <a:spLocks/>
          </p:cNvSpPr>
          <p:nvPr/>
        </p:nvSpPr>
        <p:spPr bwMode="auto">
          <a:xfrm>
            <a:off x="899592" y="2504803"/>
            <a:ext cx="504056" cy="78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2400" b="1" dirty="0" smtClean="0"/>
              <a:t>市场</a:t>
            </a:r>
            <a:endParaRPr lang="zh-CN" altLang="en-US" sz="2400" b="1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7" grpId="0" animBg="1"/>
      <p:bldP spid="40" grpId="0" animBg="1"/>
      <p:bldP spid="19" grpId="0"/>
      <p:bldP spid="42" grpId="0"/>
      <p:bldP spid="43" grpId="0"/>
      <p:bldP spid="44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4249247" y="372387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249246" y="394814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4249247" y="417240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4249246" y="43966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融资用途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10182" y="1832534"/>
            <a:ext cx="723636" cy="69469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12925" y="1542228"/>
            <a:ext cx="2027143" cy="2020491"/>
            <a:chOff x="1440917" y="1548121"/>
            <a:chExt cx="2027143" cy="202049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83676" y="2938934"/>
            <a:ext cx="1640481" cy="1635098"/>
            <a:chOff x="3111668" y="2944827"/>
            <a:chExt cx="1640481" cy="1635098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26373" y="1904483"/>
            <a:ext cx="1300156" cy="1295980"/>
            <a:chOff x="4254365" y="1910376"/>
            <a:chExt cx="1300156" cy="1295980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67269" y="1203598"/>
            <a:ext cx="1073298" cy="1069851"/>
            <a:chOff x="3395261" y="1209491"/>
            <a:chExt cx="1073298" cy="1069851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761636" y="1355511"/>
            <a:ext cx="33387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7" name="TextBox 36"/>
          <p:cNvSpPr txBox="1"/>
          <p:nvPr/>
        </p:nvSpPr>
        <p:spPr>
          <a:xfrm>
            <a:off x="5796136" y="2299530"/>
            <a:ext cx="26642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TextBox 37"/>
          <p:cNvSpPr txBox="1"/>
          <p:nvPr/>
        </p:nvSpPr>
        <p:spPr>
          <a:xfrm>
            <a:off x="4976451" y="3598808"/>
            <a:ext cx="31239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9" name="TextBox 38"/>
          <p:cNvSpPr txBox="1"/>
          <p:nvPr/>
        </p:nvSpPr>
        <p:spPr>
          <a:xfrm>
            <a:off x="767241" y="3598808"/>
            <a:ext cx="1759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45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2637218" y="1419622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42143" y="2454532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1921" y="1947133"/>
            <a:ext cx="144016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点击输入简要文字内容，文字内容需概括精炼，不用多余的文字修饰，言简意赅的说明分项内容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888585" y="2861888"/>
            <a:ext cx="142954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</a:t>
            </a:r>
            <a:r>
              <a:rPr lang="zh-CN" altLang="en-US" sz="1200" dirty="0" smtClean="0"/>
              <a:t>修饰。</a:t>
            </a:r>
            <a:endParaRPr lang="en-US" altLang="zh-C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97619" y="1871107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53" y="2435344"/>
            <a:ext cx="1641990" cy="525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修饰</a:t>
            </a:r>
            <a:r>
              <a:rPr lang="en-US" altLang="zh-CN" sz="1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8950" y="2808992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3769" y="3219760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点击输入简要文字内容，文字内容需概括精炼</a:t>
            </a:r>
            <a:r>
              <a:rPr lang="en-US" altLang="zh-CN" dirty="0"/>
              <a:t>……</a:t>
            </a:r>
          </a:p>
        </p:txBody>
      </p:sp>
      <p:sp>
        <p:nvSpPr>
          <p:cNvPr id="23" name="椭圆 22"/>
          <p:cNvSpPr/>
          <p:nvPr/>
        </p:nvSpPr>
        <p:spPr>
          <a:xfrm>
            <a:off x="2721555" y="150082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所需资金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03166" y="2487672"/>
            <a:ext cx="465334" cy="4653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已有资金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04627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6" grpId="0"/>
      <p:bldP spid="17" grpId="0"/>
      <p:bldP spid="19" grpId="0"/>
      <p:bldP spid="20" grpId="0"/>
      <p:bldP spid="21" grpId="0"/>
      <p:bldP spid="22" grpId="0"/>
      <p:bldP spid="23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2579" y="1487370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579" y="2701064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2579" y="3913906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2571924" y="3362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105324" y="2265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6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571924" y="1251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1187624" y="1975056"/>
            <a:ext cx="1831975" cy="1836738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3410411" y="1679731"/>
            <a:ext cx="139506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85121" y="2895013"/>
            <a:ext cx="92035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23726" y="4106267"/>
            <a:ext cx="138174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08010" y="2685675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04429" y="1651036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101" y="266479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04429" y="366768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7261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7" grpId="0" animBg="1"/>
      <p:bldP spid="18" grpId="0" animBg="1"/>
      <p:bldP spid="19" grpId="0" animBg="1"/>
      <p:bldP spid="21" grpId="0" animBg="1"/>
      <p:bldP spid="38" grpId="0"/>
      <p:bldP spid="39" grpId="0"/>
      <p:bldP spid="40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3482354" y="987574"/>
            <a:ext cx="2201679" cy="3616312"/>
          </a:xfrm>
          <a:prstGeom prst="roundRect">
            <a:avLst>
              <a:gd name="adj" fmla="val 88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57058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55060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用途六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57058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7058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557058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557058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65070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8785" y="1547562"/>
            <a:ext cx="1251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资金主要用途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9988" y="2746018"/>
            <a:ext cx="11017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资金的主要用途是用作营销推广和产品开发，具体十大用途：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060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用途七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5060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用途八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5060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用途九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5060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用途十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 flipH="1">
            <a:off x="259655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817554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用途一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右箭头 28"/>
          <p:cNvSpPr/>
          <p:nvPr/>
        </p:nvSpPr>
        <p:spPr>
          <a:xfrm flipH="1">
            <a:off x="259655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9"/>
          <p:cNvSpPr/>
          <p:nvPr/>
        </p:nvSpPr>
        <p:spPr>
          <a:xfrm flipH="1">
            <a:off x="259655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flipH="1">
            <a:off x="259655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flipH="1">
            <a:off x="259655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 flipH="1">
            <a:off x="2817554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用途二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817554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用途三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2817554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用途四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2817554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5070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070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070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5070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006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006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06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06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006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71425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12" grpId="0" animBg="1"/>
      <p:bldP spid="14" grpId="0" animBg="1"/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2008"/>
            <a:ext cx="9144000" cy="163677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128"/>
            <a:ext cx="9144000" cy="1833372"/>
          </a:xfrm>
          <a:prstGeom prst="rect">
            <a:avLst/>
          </a:prstGeom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375756" y="4207471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087724" y="3478453"/>
            <a:ext cx="496855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演示完毕 感谢聆听</a:t>
            </a:r>
            <a:endParaRPr lang="zh-CN" altLang="en-US" sz="4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2087724" y="2787774"/>
            <a:ext cx="4968552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bg1"/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</a:t>
            </a:r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PLAN</a:t>
            </a:r>
            <a:endParaRPr lang="zh-CN" altLang="en-US" sz="4000" dirty="0">
              <a:solidFill>
                <a:schemeClr val="accent2">
                  <a:lumMod val="75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99641" y="1022654"/>
            <a:ext cx="343825" cy="309997"/>
            <a:chOff x="4634991" y="2138335"/>
            <a:chExt cx="428348" cy="38620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58880" y="1022654"/>
            <a:ext cx="343825" cy="309997"/>
            <a:chOff x="5076056" y="2138335"/>
            <a:chExt cx="428348" cy="386204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18119" y="1022654"/>
            <a:ext cx="343825" cy="309997"/>
            <a:chOff x="5557128" y="2138335"/>
            <a:chExt cx="428348" cy="386204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777358" y="1022654"/>
            <a:ext cx="343825" cy="309997"/>
            <a:chOff x="6068610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36596" y="1022654"/>
            <a:ext cx="343825" cy="309997"/>
            <a:chOff x="6623914" y="2138335"/>
            <a:chExt cx="428348" cy="386204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4" name="TextBox 7"/>
          <p:cNvSpPr>
            <a:spLocks noChangeArrowheads="1"/>
          </p:cNvSpPr>
          <p:nvPr/>
        </p:nvSpPr>
        <p:spPr bwMode="auto">
          <a:xfrm>
            <a:off x="3906180" y="4732246"/>
            <a:ext cx="1331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微软雅黑" pitchFamily="34" charset="-122"/>
              </a:rPr>
              <a:t>- </a:t>
            </a:r>
            <a:r>
              <a:rPr lang="en-US" altLang="zh-CN" sz="1400" dirty="0" err="1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微软雅黑" pitchFamily="34" charset="-122"/>
              </a:rPr>
              <a:t>Kingpub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微软雅黑" pitchFamily="34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  <a:sym typeface="微软雅黑" pitchFamily="34" charset="-122"/>
              </a:rPr>
              <a:t>作品</a:t>
            </a:r>
            <a:r>
              <a:rPr lang="en-US" altLang="zh-CN" sz="1200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微软雅黑" pitchFamily="34" charset="-122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微软雅黑" pitchFamily="34" charset="-122"/>
              </a:rPr>
              <a:t>-</a:t>
            </a:r>
            <a:endParaRPr lang="zh-CN" altLang="en-US" sz="1200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7124" y="267494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8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100"/>
                            </p:stCondLst>
                            <p:childTnLst>
                              <p:par>
                                <p:cTn id="6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 animBg="1"/>
      <p:bldP spid="18" grpId="0" animBg="1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0254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222222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5971</TotalTime>
  <Words>5006</Words>
  <Application>Microsoft Office PowerPoint</Application>
  <PresentationFormat>全屏显示(16:9)</PresentationFormat>
  <Paragraphs>470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52" baseType="lpstr">
      <vt:lpstr>Arial Unicode MS</vt:lpstr>
      <vt:lpstr>Kozuka Gothic Pr6N M</vt:lpstr>
      <vt:lpstr>Meiryo</vt:lpstr>
      <vt:lpstr>Swiss911 XCm BT</vt:lpstr>
      <vt:lpstr>方正兰亭特黑_GBK</vt:lpstr>
      <vt:lpstr>方正兰亭纤黑简体</vt:lpstr>
      <vt:lpstr>宋体</vt:lpstr>
      <vt:lpstr>微软雅黑</vt:lpstr>
      <vt:lpstr>微软雅黑 Light</vt:lpstr>
      <vt:lpstr>Arial</vt:lpstr>
      <vt:lpstr>Calibri</vt:lpstr>
      <vt:lpstr>Calibri Light</vt:lpstr>
      <vt:lpstr>LilyUPC</vt:lpstr>
      <vt:lpstr>Swis721 Th BT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主要人员构成</vt:lpstr>
      <vt:lpstr>组织架构</vt:lpstr>
      <vt:lpstr>PowerPoint 演示文稿</vt:lpstr>
      <vt:lpstr>项目来源</vt:lpstr>
      <vt:lpstr>需求分析</vt:lpstr>
      <vt:lpstr>项目解决了什么问题</vt:lpstr>
      <vt:lpstr>行业前景</vt:lpstr>
      <vt:lpstr>竞争对手</vt:lpstr>
      <vt:lpstr>可行性分析</vt:lpstr>
      <vt:lpstr>PowerPoint 演示文稿</vt:lpstr>
      <vt:lpstr>产品概述</vt:lpstr>
      <vt:lpstr>产品形式</vt:lpstr>
      <vt:lpstr>网络营销方案</vt:lpstr>
      <vt:lpstr>地面推广方案</vt:lpstr>
      <vt:lpstr>代理推广</vt:lpstr>
      <vt:lpstr>利润分析</vt:lpstr>
      <vt:lpstr>PowerPoint 演示文稿</vt:lpstr>
      <vt:lpstr>公司战略目标</vt:lpstr>
      <vt:lpstr>五年发展规划</vt:lpstr>
      <vt:lpstr>短期盈利计划</vt:lpstr>
      <vt:lpstr>产品开发计划</vt:lpstr>
      <vt:lpstr>市场拓展计划</vt:lpstr>
      <vt:lpstr>PowerPoint 演示文稿</vt:lpstr>
      <vt:lpstr>单击此处添加标题文本</vt:lpstr>
      <vt:lpstr>单击此处添加标题文本</vt:lpstr>
      <vt:lpstr>单击此处添加标题文本</vt:lpstr>
      <vt:lpstr>融资用途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295</cp:revision>
  <dcterms:created xsi:type="dcterms:W3CDTF">2015-04-24T01:01:13Z</dcterms:created>
  <dcterms:modified xsi:type="dcterms:W3CDTF">2016-03-15T01:23:27Z</dcterms:modified>
</cp:coreProperties>
</file>